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4"/>
    <p:sldMasterId id="2147483669" r:id="rId5"/>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9144000" cy="5143500" type="screen16x9"/>
  <p:notesSz cx="6858000" cy="9144000"/>
  <p:embeddedFontLst>
    <p:embeddedFont>
      <p:font typeface="Century Gothic" panose="020B050202020202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D0407A-8ECC-4D0F-8610-51561C86E1F5}">
  <a:tblStyle styleId="{BCD0407A-8ECC-4D0F-8610-51561C86E1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87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1.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4.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3.fntdata"/><Relationship Id="rId30" Type="http://schemas.openxmlformats.org/officeDocument/2006/relationships/viewProps" Target="view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GNEW Tiela [Southern River College]" userId="bf386e6b-4d7d-43de-b407-a69201ec0eea" providerId="ADAL" clId="{AA03044D-EAD9-48B7-B2DB-5478BA44710A}"/>
    <pc:docChg chg="modSld">
      <pc:chgData name="AGNEW Tiela [Southern River College]" userId="bf386e6b-4d7d-43de-b407-a69201ec0eea" providerId="ADAL" clId="{AA03044D-EAD9-48B7-B2DB-5478BA44710A}" dt="2022-08-17T12:49:57.516" v="2" actId="1036"/>
      <pc:docMkLst>
        <pc:docMk/>
      </pc:docMkLst>
      <pc:sldChg chg="modSp mod">
        <pc:chgData name="AGNEW Tiela [Southern River College]" userId="bf386e6b-4d7d-43de-b407-a69201ec0eea" providerId="ADAL" clId="{AA03044D-EAD9-48B7-B2DB-5478BA44710A}" dt="2022-08-17T12:46:03.357" v="1" actId="1035"/>
        <pc:sldMkLst>
          <pc:docMk/>
          <pc:sldMk cId="0" sldId="266"/>
        </pc:sldMkLst>
        <pc:picChg chg="mod">
          <ac:chgData name="AGNEW Tiela [Southern River College]" userId="bf386e6b-4d7d-43de-b407-a69201ec0eea" providerId="ADAL" clId="{AA03044D-EAD9-48B7-B2DB-5478BA44710A}" dt="2022-08-17T12:46:03.357" v="1" actId="1035"/>
          <ac:picMkLst>
            <pc:docMk/>
            <pc:sldMk cId="0" sldId="266"/>
            <ac:picMk id="203" creationId="{00000000-0000-0000-0000-000000000000}"/>
          </ac:picMkLst>
        </pc:picChg>
        <pc:picChg chg="mod">
          <ac:chgData name="AGNEW Tiela [Southern River College]" userId="bf386e6b-4d7d-43de-b407-a69201ec0eea" providerId="ADAL" clId="{AA03044D-EAD9-48B7-B2DB-5478BA44710A}" dt="2022-08-17T12:46:03.357" v="1" actId="1035"/>
          <ac:picMkLst>
            <pc:docMk/>
            <pc:sldMk cId="0" sldId="266"/>
            <ac:picMk id="204" creationId="{00000000-0000-0000-0000-000000000000}"/>
          </ac:picMkLst>
        </pc:picChg>
      </pc:sldChg>
      <pc:sldChg chg="modSp mod">
        <pc:chgData name="AGNEW Tiela [Southern River College]" userId="bf386e6b-4d7d-43de-b407-a69201ec0eea" providerId="ADAL" clId="{AA03044D-EAD9-48B7-B2DB-5478BA44710A}" dt="2022-08-17T12:49:57.516" v="2" actId="1036"/>
        <pc:sldMkLst>
          <pc:docMk/>
          <pc:sldMk cId="0" sldId="267"/>
        </pc:sldMkLst>
        <pc:picChg chg="mod">
          <ac:chgData name="AGNEW Tiela [Southern River College]" userId="bf386e6b-4d7d-43de-b407-a69201ec0eea" providerId="ADAL" clId="{AA03044D-EAD9-48B7-B2DB-5478BA44710A}" dt="2022-08-17T12:49:57.516" v="2" actId="1036"/>
          <ac:picMkLst>
            <pc:docMk/>
            <pc:sldMk cId="0" sldId="267"/>
            <ac:picMk id="214" creationId="{00000000-0000-0000-0000-000000000000}"/>
          </ac:picMkLst>
        </pc:picChg>
        <pc:picChg chg="mod">
          <ac:chgData name="AGNEW Tiela [Southern River College]" userId="bf386e6b-4d7d-43de-b407-a69201ec0eea" providerId="ADAL" clId="{AA03044D-EAD9-48B7-B2DB-5478BA44710A}" dt="2022-08-17T12:49:57.516" v="2" actId="1036"/>
          <ac:picMkLst>
            <pc:docMk/>
            <pc:sldMk cId="0" sldId="267"/>
            <ac:picMk id="215"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e5c105ce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e5c105ce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e1d284b3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e1d284b3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3abf6ded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43abf6ded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abf6ded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abf6ded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e5c105ce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e5c105ce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e5c105cef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e5c105ce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e5c105cef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e5c105ce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e5c105ce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e5c105ce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marL="0" lvl="0" indent="0" algn="l" rtl="0">
              <a:lnSpc>
                <a:spcPct val="115000"/>
              </a:lnSpc>
              <a:spcBef>
                <a:spcPts val="0"/>
              </a:spcBef>
              <a:spcAft>
                <a:spcPts val="0"/>
              </a:spcAft>
              <a:buNone/>
            </a:pPr>
            <a:r>
              <a:rPr lang="en-GB"/>
              <a:t>Try and build tasks/questions which escalate through Bloom’s Taxonomy. This will help with differentiation.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e1d284b3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e1d284b3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e1ae5c4ac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e1ae5c4a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3abf6ded4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3abf6ded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e1d284b3c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e1d284b3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3abf6ded4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43abf6ded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3abf6ded4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3abf6ded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e5c105ce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e5c105ce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5" name="Google Shape;15;p2"/>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0" name="Google Shape;70;p1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1" name="Google Shape;7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72" name="Google Shape;72;p12"/>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73" name="Google Shape;73;p12"/>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o Now">
  <p:cSld name="CUSTOM_1">
    <p:spTree>
      <p:nvGrpSpPr>
        <p:cNvPr id="1" name="Shape 74"/>
        <p:cNvGrpSpPr/>
        <p:nvPr/>
      </p:nvGrpSpPr>
      <p:grpSpPr>
        <a:xfrm>
          <a:off x="0" y="0"/>
          <a:ext cx="0" cy="0"/>
          <a:chOff x="0" y="0"/>
          <a:chExt cx="0" cy="0"/>
        </a:xfrm>
      </p:grpSpPr>
      <p:sp>
        <p:nvSpPr>
          <p:cNvPr id="75" name="Google Shape;75;p13"/>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
        <p:nvSpPr>
          <p:cNvPr id="76" name="Google Shape;76;p13"/>
          <p:cNvSpPr txBox="1"/>
          <p:nvPr/>
        </p:nvSpPr>
        <p:spPr>
          <a:xfrm rot="-5400000">
            <a:off x="-352325" y="2399550"/>
            <a:ext cx="1154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DO NOW</a:t>
            </a:r>
            <a:endParaRPr sz="1600">
              <a:solidFill>
                <a:srgbClr val="0B5394"/>
              </a:solidFill>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mpt Boxes">
  <p:cSld name="CUSTOM">
    <p:spTree>
      <p:nvGrpSpPr>
        <p:cNvPr id="1" name="Shape 77"/>
        <p:cNvGrpSpPr/>
        <p:nvPr/>
      </p:nvGrpSpPr>
      <p:grpSpPr>
        <a:xfrm>
          <a:off x="0" y="0"/>
          <a:ext cx="0" cy="0"/>
          <a:chOff x="0" y="0"/>
          <a:chExt cx="0" cy="0"/>
        </a:xfrm>
      </p:grpSpPr>
      <p:sp>
        <p:nvSpPr>
          <p:cNvPr id="78" name="Google Shape;78;p14"/>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79" name="Google Shape;79;p14"/>
          <p:cNvSpPr txBox="1">
            <a:spLocks noGrp="1"/>
          </p:cNvSpPr>
          <p:nvPr>
            <p:ph type="body" idx="1"/>
          </p:nvPr>
        </p:nvSpPr>
        <p:spPr>
          <a:xfrm>
            <a:off x="586550" y="547850"/>
            <a:ext cx="7986000" cy="2661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80"/>
        <p:cNvGrpSpPr/>
        <p:nvPr/>
      </p:nvGrpSpPr>
      <p:grpSpPr>
        <a:xfrm>
          <a:off x="0" y="0"/>
          <a:ext cx="0" cy="0"/>
          <a:chOff x="0" y="0"/>
          <a:chExt cx="0" cy="0"/>
        </a:xfrm>
      </p:grpSpPr>
      <p:sp>
        <p:nvSpPr>
          <p:cNvPr id="81" name="Google Shape;8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15"/>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83" name="Google Shape;83;p15"/>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84"/>
        <p:cNvGrpSpPr/>
        <p:nvPr/>
      </p:nvGrpSpPr>
      <p:grpSpPr>
        <a:xfrm>
          <a:off x="0" y="0"/>
          <a:ext cx="0" cy="0"/>
          <a:chOff x="0" y="0"/>
          <a:chExt cx="0" cy="0"/>
        </a:xfrm>
      </p:grpSpPr>
      <p:sp>
        <p:nvSpPr>
          <p:cNvPr id="85" name="Google Shape;85;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6" name="Google Shape;86;p16"/>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87" name="Google Shape;87;p16"/>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16"/>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90" name="Google Shape;90;p16"/>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91"/>
        <p:cNvGrpSpPr/>
        <p:nvPr/>
      </p:nvGrpSpPr>
      <p:grpSpPr>
        <a:xfrm>
          <a:off x="0" y="0"/>
          <a:ext cx="0" cy="0"/>
          <a:chOff x="0" y="0"/>
          <a:chExt cx="0" cy="0"/>
        </a:xfrm>
      </p:grpSpPr>
      <p:sp>
        <p:nvSpPr>
          <p:cNvPr id="92" name="Google Shape;9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17"/>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94" name="Google Shape;94;p1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6" name="Google Shape;96;p1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97"/>
        <p:cNvGrpSpPr/>
        <p:nvPr/>
      </p:nvGrpSpPr>
      <p:grpSpPr>
        <a:xfrm>
          <a:off x="0" y="0"/>
          <a:ext cx="0" cy="0"/>
          <a:chOff x="0" y="0"/>
          <a:chExt cx="0" cy="0"/>
        </a:xfrm>
      </p:grpSpPr>
      <p:sp>
        <p:nvSpPr>
          <p:cNvPr id="98" name="Google Shape;9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9" name="Google Shape;99;p18"/>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100" name="Google Shape;100;p1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2" name="Google Shape;102;p1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103"/>
        <p:cNvGrpSpPr/>
        <p:nvPr/>
      </p:nvGrpSpPr>
      <p:grpSpPr>
        <a:xfrm>
          <a:off x="0" y="0"/>
          <a:ext cx="0" cy="0"/>
          <a:chOff x="0" y="0"/>
          <a:chExt cx="0" cy="0"/>
        </a:xfrm>
      </p:grpSpPr>
      <p:sp>
        <p:nvSpPr>
          <p:cNvPr id="104" name="Google Shape;10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9"/>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106" name="Google Shape;106;p1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8" name="Google Shape;108;p19"/>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109"/>
        <p:cNvGrpSpPr/>
        <p:nvPr/>
      </p:nvGrpSpPr>
      <p:grpSpPr>
        <a:xfrm>
          <a:off x="0" y="0"/>
          <a:ext cx="0" cy="0"/>
          <a:chOff x="0" y="0"/>
          <a:chExt cx="0" cy="0"/>
        </a:xfrm>
      </p:grpSpPr>
      <p:sp>
        <p:nvSpPr>
          <p:cNvPr id="110" name="Google Shape;11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1" name="Google Shape;111;p20"/>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112" name="Google Shape;112;p2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4" name="Google Shape;114;p20"/>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115"/>
        <p:cNvGrpSpPr/>
        <p:nvPr/>
      </p:nvGrpSpPr>
      <p:grpSpPr>
        <a:xfrm>
          <a:off x="0" y="0"/>
          <a:ext cx="0" cy="0"/>
          <a:chOff x="0" y="0"/>
          <a:chExt cx="0" cy="0"/>
        </a:xfrm>
      </p:grpSpPr>
      <p:sp>
        <p:nvSpPr>
          <p:cNvPr id="116" name="Google Shape;11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7" name="Google Shape;117;p21"/>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118" name="Google Shape;118;p2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0" name="Google Shape;120;p2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16"/>
        <p:cNvGrpSpPr/>
        <p:nvPr/>
      </p:nvGrpSpPr>
      <p:grpSpPr>
        <a:xfrm>
          <a:off x="0" y="0"/>
          <a:ext cx="0" cy="0"/>
          <a:chOff x="0" y="0"/>
          <a:chExt cx="0" cy="0"/>
        </a:xfrm>
      </p:grpSpPr>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3"/>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19" name="Google Shape;19;p3"/>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121"/>
        <p:cNvGrpSpPr/>
        <p:nvPr/>
      </p:nvGrpSpPr>
      <p:grpSpPr>
        <a:xfrm>
          <a:off x="0" y="0"/>
          <a:ext cx="0" cy="0"/>
          <a:chOff x="0" y="0"/>
          <a:chExt cx="0" cy="0"/>
        </a:xfrm>
      </p:grpSpPr>
      <p:sp>
        <p:nvSpPr>
          <p:cNvPr id="122" name="Google Shape;12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23" name="Google Shape;123;p22"/>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124" name="Google Shape;124;p22"/>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6" name="Google Shape;126;p22"/>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2" name="Google Shape;22;p4"/>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3" name="Google Shape;23;p4"/>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5" name="Google Shape;25;p4"/>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26" name="Google Shape;26;p4"/>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27"/>
        <p:cNvGrpSpPr/>
        <p:nvPr/>
      </p:nvGrpSpPr>
      <p:grpSpPr>
        <a:xfrm>
          <a:off x="0" y="0"/>
          <a:ext cx="0" cy="0"/>
          <a:chOff x="0" y="0"/>
          <a:chExt cx="0" cy="0"/>
        </a:xfrm>
      </p:grpSpPr>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9" name="Google Shape;29;p5"/>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30" name="Google Shape;30;p5"/>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2" name="Google Shape;32;p5"/>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33"/>
        <p:cNvGrpSpPr/>
        <p:nvPr/>
      </p:nvGrpSpPr>
      <p:grpSpPr>
        <a:xfrm>
          <a:off x="0" y="0"/>
          <a:ext cx="0" cy="0"/>
          <a:chOff x="0" y="0"/>
          <a:chExt cx="0" cy="0"/>
        </a:xfrm>
      </p:grpSpPr>
      <p:sp>
        <p:nvSpPr>
          <p:cNvPr id="34" name="Google Shape;3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5" name="Google Shape;35;p6"/>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36" name="Google Shape;36;p6"/>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8" name="Google Shape;38;p6"/>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39"/>
        <p:cNvGrpSpPr/>
        <p:nvPr/>
      </p:nvGrpSpPr>
      <p:grpSpPr>
        <a:xfrm>
          <a:off x="0" y="0"/>
          <a:ext cx="0" cy="0"/>
          <a:chOff x="0" y="0"/>
          <a:chExt cx="0" cy="0"/>
        </a:xfrm>
      </p:grpSpPr>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1" name="Google Shape;41;p7"/>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42" name="Google Shape;42;p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 name="Google Shape;44;p7"/>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45"/>
        <p:cNvGrpSpPr/>
        <p:nvPr/>
      </p:nvGrpSpPr>
      <p:grpSpPr>
        <a:xfrm>
          <a:off x="0" y="0"/>
          <a:ext cx="0" cy="0"/>
          <a:chOff x="0" y="0"/>
          <a:chExt cx="0" cy="0"/>
        </a:xfrm>
      </p:grpSpPr>
      <p:sp>
        <p:nvSpPr>
          <p:cNvPr id="46" name="Google Shape;4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7" name="Google Shape;47;p8"/>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48" name="Google Shape;48;p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0" name="Google Shape;50;p8"/>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51"/>
        <p:cNvGrpSpPr/>
        <p:nvPr/>
      </p:nvGrpSpPr>
      <p:grpSpPr>
        <a:xfrm>
          <a:off x="0" y="0"/>
          <a:ext cx="0" cy="0"/>
          <a:chOff x="0" y="0"/>
          <a:chExt cx="0" cy="0"/>
        </a:xfrm>
      </p:grpSpPr>
      <p:sp>
        <p:nvSpPr>
          <p:cNvPr id="52" name="Google Shape;5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9"/>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54" name="Google Shape;54;p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 name="Google Shape;56;p9"/>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57"/>
        <p:cNvGrpSpPr/>
        <p:nvPr/>
      </p:nvGrpSpPr>
      <p:grpSpPr>
        <a:xfrm>
          <a:off x="0" y="0"/>
          <a:ext cx="0" cy="0"/>
          <a:chOff x="0" y="0"/>
          <a:chExt cx="0" cy="0"/>
        </a:xfrm>
      </p:grpSpPr>
      <p:sp>
        <p:nvSpPr>
          <p:cNvPr id="58" name="Google Shape;5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10"/>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60" name="Google Shape;60;p1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2" name="Google Shape;62;p10"/>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9" name="Google Shape;9;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3"/>
        <p:cNvGrpSpPr/>
        <p:nvPr/>
      </p:nvGrpSpPr>
      <p:grpSpPr>
        <a:xfrm>
          <a:off x="0" y="0"/>
          <a:ext cx="0" cy="0"/>
          <a:chOff x="0" y="0"/>
          <a:chExt cx="0" cy="0"/>
        </a:xfrm>
      </p:grpSpPr>
      <p:sp>
        <p:nvSpPr>
          <p:cNvPr id="64" name="Google Shape;64;p1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Century Gothic"/>
              <a:buNone/>
              <a:defRPr sz="2800">
                <a:latin typeface="Century Gothic"/>
                <a:ea typeface="Century Gothic"/>
                <a:cs typeface="Century Gothic"/>
                <a:sym typeface="Century Gothic"/>
              </a:defRPr>
            </a:lvl1pPr>
            <a:lvl2pPr lvl="1" rtl="0">
              <a:spcBef>
                <a:spcPts val="0"/>
              </a:spcBef>
              <a:spcAft>
                <a:spcPts val="0"/>
              </a:spcAft>
              <a:buSzPts val="2800"/>
              <a:buFont typeface="Century Gothic"/>
              <a:buNone/>
              <a:defRPr sz="2800">
                <a:latin typeface="Century Gothic"/>
                <a:ea typeface="Century Gothic"/>
                <a:cs typeface="Century Gothic"/>
                <a:sym typeface="Century Gothic"/>
              </a:defRPr>
            </a:lvl2pPr>
            <a:lvl3pPr lvl="2" rtl="0">
              <a:spcBef>
                <a:spcPts val="0"/>
              </a:spcBef>
              <a:spcAft>
                <a:spcPts val="0"/>
              </a:spcAft>
              <a:buSzPts val="2800"/>
              <a:buFont typeface="Century Gothic"/>
              <a:buNone/>
              <a:defRPr sz="2800">
                <a:latin typeface="Century Gothic"/>
                <a:ea typeface="Century Gothic"/>
                <a:cs typeface="Century Gothic"/>
                <a:sym typeface="Century Gothic"/>
              </a:defRPr>
            </a:lvl3pPr>
            <a:lvl4pPr lvl="3" rtl="0">
              <a:spcBef>
                <a:spcPts val="0"/>
              </a:spcBef>
              <a:spcAft>
                <a:spcPts val="0"/>
              </a:spcAft>
              <a:buSzPts val="2800"/>
              <a:buFont typeface="Century Gothic"/>
              <a:buNone/>
              <a:defRPr sz="2800">
                <a:latin typeface="Century Gothic"/>
                <a:ea typeface="Century Gothic"/>
                <a:cs typeface="Century Gothic"/>
                <a:sym typeface="Century Gothic"/>
              </a:defRPr>
            </a:lvl4pPr>
            <a:lvl5pPr lvl="4" rtl="0">
              <a:spcBef>
                <a:spcPts val="0"/>
              </a:spcBef>
              <a:spcAft>
                <a:spcPts val="0"/>
              </a:spcAft>
              <a:buSzPts val="2800"/>
              <a:buFont typeface="Century Gothic"/>
              <a:buNone/>
              <a:defRPr sz="2800">
                <a:latin typeface="Century Gothic"/>
                <a:ea typeface="Century Gothic"/>
                <a:cs typeface="Century Gothic"/>
                <a:sym typeface="Century Gothic"/>
              </a:defRPr>
            </a:lvl5pPr>
            <a:lvl6pPr lvl="5" rtl="0">
              <a:spcBef>
                <a:spcPts val="0"/>
              </a:spcBef>
              <a:spcAft>
                <a:spcPts val="0"/>
              </a:spcAft>
              <a:buSzPts val="2800"/>
              <a:buFont typeface="Century Gothic"/>
              <a:buNone/>
              <a:defRPr sz="2800">
                <a:latin typeface="Century Gothic"/>
                <a:ea typeface="Century Gothic"/>
                <a:cs typeface="Century Gothic"/>
                <a:sym typeface="Century Gothic"/>
              </a:defRPr>
            </a:lvl6pPr>
            <a:lvl7pPr lvl="6" rtl="0">
              <a:spcBef>
                <a:spcPts val="0"/>
              </a:spcBef>
              <a:spcAft>
                <a:spcPts val="0"/>
              </a:spcAft>
              <a:buSzPts val="2800"/>
              <a:buFont typeface="Century Gothic"/>
              <a:buNone/>
              <a:defRPr sz="2800">
                <a:latin typeface="Century Gothic"/>
                <a:ea typeface="Century Gothic"/>
                <a:cs typeface="Century Gothic"/>
                <a:sym typeface="Century Gothic"/>
              </a:defRPr>
            </a:lvl7pPr>
            <a:lvl8pPr lvl="7" rtl="0">
              <a:spcBef>
                <a:spcPts val="0"/>
              </a:spcBef>
              <a:spcAft>
                <a:spcPts val="0"/>
              </a:spcAft>
              <a:buSzPts val="2800"/>
              <a:buFont typeface="Century Gothic"/>
              <a:buNone/>
              <a:defRPr sz="2800">
                <a:latin typeface="Century Gothic"/>
                <a:ea typeface="Century Gothic"/>
                <a:cs typeface="Century Gothic"/>
                <a:sym typeface="Century Gothic"/>
              </a:defRPr>
            </a:lvl8pPr>
            <a:lvl9pPr lvl="8" rtl="0">
              <a:spcBef>
                <a:spcPts val="0"/>
              </a:spcBef>
              <a:spcAft>
                <a:spcPts val="0"/>
              </a:spcAft>
              <a:buSzPts val="2800"/>
              <a:buFont typeface="Century Gothic"/>
              <a:buNone/>
              <a:defRPr sz="2800">
                <a:latin typeface="Century Gothic"/>
                <a:ea typeface="Century Gothic"/>
                <a:cs typeface="Century Gothic"/>
                <a:sym typeface="Century Gothic"/>
              </a:defRPr>
            </a:lvl9pPr>
          </a:lstStyle>
          <a:p>
            <a:endParaRPr/>
          </a:p>
        </p:txBody>
      </p:sp>
      <p:sp>
        <p:nvSpPr>
          <p:cNvPr id="66" name="Google Shape;66;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marL="914400" lvl="1"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marL="1371600" lvl="2"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marL="1828800" lvl="3"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marL="2286000" lvl="4"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marL="2743200" lvl="5"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marL="3200400" lvl="6"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marL="3657600" lvl="7"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marL="4114800" lvl="8" indent="-317500" rtl="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a:endParaRPr/>
          </a:p>
        </p:txBody>
      </p:sp>
      <p:sp>
        <p:nvSpPr>
          <p:cNvPr id="67" name="Google Shape;6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7.gi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0.gif"/><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www.youtube.com/watch?v=l64YwNl1wr0"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www.youtube.com/watch?v=z8aBZZnv6y8"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3"/>
          <p:cNvPicPr preferRelativeResize="0"/>
          <p:nvPr/>
        </p:nvPicPr>
        <p:blipFill rotWithShape="1">
          <a:blip r:embed="rId3">
            <a:alphaModFix amt="33000"/>
          </a:blip>
          <a:srcRect t="12502" b="12495"/>
          <a:stretch/>
        </p:blipFill>
        <p:spPr>
          <a:xfrm>
            <a:off x="0" y="0"/>
            <a:ext cx="9144000" cy="5143496"/>
          </a:xfrm>
          <a:prstGeom prst="rect">
            <a:avLst/>
          </a:prstGeom>
          <a:noFill/>
          <a:ln w="9525" cap="flat" cmpd="sng">
            <a:solidFill>
              <a:schemeClr val="dk2"/>
            </a:solidFill>
            <a:prstDash val="solid"/>
            <a:round/>
            <a:headEnd type="none" w="sm" len="sm"/>
            <a:tailEnd type="none" w="sm" len="sm"/>
          </a:ln>
        </p:spPr>
      </p:pic>
      <p:sp>
        <p:nvSpPr>
          <p:cNvPr id="132" name="Google Shape;132;p23"/>
          <p:cNvSpPr txBox="1">
            <a:spLocks noGrp="1"/>
          </p:cNvSpPr>
          <p:nvPr>
            <p:ph type="ctrTitle"/>
          </p:nvPr>
        </p:nvSpPr>
        <p:spPr>
          <a:xfrm>
            <a:off x="311708" y="60000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REVOLUTIONS</a:t>
            </a:r>
            <a:endParaRPr/>
          </a:p>
        </p:txBody>
      </p:sp>
      <p:sp>
        <p:nvSpPr>
          <p:cNvPr id="133" name="Google Shape;133;p23"/>
          <p:cNvSpPr txBox="1">
            <a:spLocks noGrp="1"/>
          </p:cNvSpPr>
          <p:nvPr>
            <p:ph type="subTitle" idx="1"/>
          </p:nvPr>
        </p:nvSpPr>
        <p:spPr>
          <a:xfrm>
            <a:off x="311700" y="2834125"/>
            <a:ext cx="8520600" cy="119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t>We will compare the orbit times of the Earth and the moon.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600">
                <a:solidFill>
                  <a:schemeClr val="lt1"/>
                </a:solidFill>
              </a:rPr>
              <a:t>We will compare the orbit times of the Earth and the moon.</a:t>
            </a:r>
            <a:endParaRPr/>
          </a:p>
        </p:txBody>
      </p:sp>
      <p:sp>
        <p:nvSpPr>
          <p:cNvPr id="189" name="Google Shape;189;p32"/>
          <p:cNvSpPr txBox="1">
            <a:spLocks noGrp="1"/>
          </p:cNvSpPr>
          <p:nvPr>
            <p:ph type="body" idx="2"/>
          </p:nvPr>
        </p:nvSpPr>
        <p:spPr>
          <a:xfrm>
            <a:off x="395650" y="654350"/>
            <a:ext cx="6330600" cy="4263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GB" sz="1600">
                <a:solidFill>
                  <a:schemeClr val="dk1"/>
                </a:solidFill>
              </a:rPr>
              <a:t>An </a:t>
            </a:r>
            <a:r>
              <a:rPr lang="en-GB" sz="1600" b="1">
                <a:solidFill>
                  <a:schemeClr val="dk1"/>
                </a:solidFill>
              </a:rPr>
              <a:t>orbit </a:t>
            </a:r>
            <a:r>
              <a:rPr lang="en-GB" sz="1600">
                <a:solidFill>
                  <a:schemeClr val="dk1"/>
                </a:solidFill>
              </a:rPr>
              <a:t>is the path a celestial₁ object takes as it moves around another object.</a:t>
            </a:r>
            <a:endParaRPr sz="1600">
              <a:solidFill>
                <a:schemeClr val="dk1"/>
              </a:solidFill>
            </a:endParaRPr>
          </a:p>
          <a:p>
            <a:pPr marL="0" lvl="0" indent="0" algn="l" rtl="0">
              <a:spcBef>
                <a:spcPts val="600"/>
              </a:spcBef>
              <a:spcAft>
                <a:spcPts val="0"/>
              </a:spcAft>
              <a:buClr>
                <a:schemeClr val="dk1"/>
              </a:buClr>
              <a:buSzPts val="1100"/>
              <a:buFont typeface="Arial"/>
              <a:buNone/>
            </a:pPr>
            <a:r>
              <a:rPr lang="en-GB" sz="1600">
                <a:solidFill>
                  <a:schemeClr val="dk1"/>
                </a:solidFill>
              </a:rPr>
              <a:t>An orbit is a curved path called an ellipsis₂. </a:t>
            </a:r>
            <a:endParaRPr sz="1600">
              <a:solidFill>
                <a:schemeClr val="dk1"/>
              </a:solidFill>
            </a:endParaRPr>
          </a:p>
          <a:p>
            <a:pPr marL="0" lvl="0" indent="0" algn="l" rtl="0">
              <a:spcBef>
                <a:spcPts val="600"/>
              </a:spcBef>
              <a:spcAft>
                <a:spcPts val="0"/>
              </a:spcAft>
              <a:buClr>
                <a:schemeClr val="dk1"/>
              </a:buClr>
              <a:buSzPts val="1100"/>
              <a:buFont typeface="Arial"/>
              <a:buNone/>
            </a:pPr>
            <a:r>
              <a:rPr lang="en-GB" sz="1600">
                <a:solidFill>
                  <a:schemeClr val="dk1"/>
                </a:solidFill>
              </a:rPr>
              <a:t>Planets closer to the sun have a shorter orbit. Planets further from the sun have a longer orbit.</a:t>
            </a:r>
            <a:r>
              <a:rPr lang="en-GB">
                <a:solidFill>
                  <a:schemeClr val="dk1"/>
                </a:solidFill>
              </a:rPr>
              <a:t> </a:t>
            </a:r>
            <a:endParaRPr>
              <a:solidFill>
                <a:schemeClr val="dk1"/>
              </a:solidFill>
            </a:endParaRPr>
          </a:p>
          <a:p>
            <a:pPr marL="0" lvl="0" indent="0" algn="l" rtl="0">
              <a:spcBef>
                <a:spcPts val="0"/>
              </a:spcBef>
              <a:spcAft>
                <a:spcPts val="1600"/>
              </a:spcAft>
              <a:buClr>
                <a:schemeClr val="dk1"/>
              </a:buClr>
              <a:buSzPts val="1100"/>
              <a:buFont typeface="Arial"/>
              <a:buNone/>
            </a:pPr>
            <a:endParaRPr>
              <a:solidFill>
                <a:schemeClr val="dk1"/>
              </a:solidFill>
            </a:endParaRPr>
          </a:p>
        </p:txBody>
      </p:sp>
      <p:graphicFrame>
        <p:nvGraphicFramePr>
          <p:cNvPr id="190" name="Google Shape;190;p32"/>
          <p:cNvGraphicFramePr/>
          <p:nvPr/>
        </p:nvGraphicFramePr>
        <p:xfrm>
          <a:off x="6800200" y="503800"/>
          <a:ext cx="2142625" cy="1706820"/>
        </p:xfrm>
        <a:graphic>
          <a:graphicData uri="http://schemas.openxmlformats.org/drawingml/2006/table">
            <a:tbl>
              <a:tblPr>
                <a:noFill/>
                <a:tableStyleId>{BCD0407A-8ECC-4D0F-8610-51561C86E1F5}</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Is the orbit of the moon shorter or longer than the orbit of planets around the sun?</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Explain your answer </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91" name="Google Shape;191;p32"/>
          <p:cNvGraphicFramePr/>
          <p:nvPr/>
        </p:nvGraphicFramePr>
        <p:xfrm>
          <a:off x="6863225" y="3931675"/>
          <a:ext cx="2134475" cy="868620"/>
        </p:xfrm>
        <a:graphic>
          <a:graphicData uri="http://schemas.openxmlformats.org/drawingml/2006/table">
            <a:tbl>
              <a:tblPr>
                <a:noFill/>
                <a:tableStyleId>{BCD0407A-8ECC-4D0F-8610-51561C86E1F5}</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object in space</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2 - oval </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92" name="Google Shape;192;p32"/>
          <p:cNvPicPr preferRelativeResize="0"/>
          <p:nvPr/>
        </p:nvPicPr>
        <p:blipFill>
          <a:blip r:embed="rId3">
            <a:alphaModFix/>
          </a:blip>
          <a:stretch>
            <a:fillRect/>
          </a:stretch>
        </p:blipFill>
        <p:spPr>
          <a:xfrm>
            <a:off x="947550" y="2399350"/>
            <a:ext cx="4137424" cy="2637600"/>
          </a:xfrm>
          <a:prstGeom prst="rect">
            <a:avLst/>
          </a:prstGeom>
          <a:noFill/>
          <a:ln>
            <a:noFill/>
          </a:ln>
        </p:spPr>
      </p:pic>
      <p:pic>
        <p:nvPicPr>
          <p:cNvPr id="193" name="Google Shape;193;p32"/>
          <p:cNvPicPr preferRelativeResize="0"/>
          <p:nvPr/>
        </p:nvPicPr>
        <p:blipFill>
          <a:blip r:embed="rId4">
            <a:alphaModFix/>
          </a:blip>
          <a:stretch>
            <a:fillRect/>
          </a:stretch>
        </p:blipFill>
        <p:spPr>
          <a:xfrm>
            <a:off x="6804275" y="2049879"/>
            <a:ext cx="2134475" cy="18196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600">
                <a:solidFill>
                  <a:schemeClr val="lt1"/>
                </a:solidFill>
              </a:rPr>
              <a:t>We will compare the orbit times of the Earth and the moon.</a:t>
            </a:r>
            <a:endParaRPr/>
          </a:p>
        </p:txBody>
      </p:sp>
      <p:sp>
        <p:nvSpPr>
          <p:cNvPr id="199" name="Google Shape;199;p33"/>
          <p:cNvSpPr txBox="1">
            <a:spLocks noGrp="1"/>
          </p:cNvSpPr>
          <p:nvPr>
            <p:ph type="body" idx="2"/>
          </p:nvPr>
        </p:nvSpPr>
        <p:spPr>
          <a:xfrm>
            <a:off x="366600" y="661950"/>
            <a:ext cx="6589800" cy="42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A </a:t>
            </a:r>
            <a:r>
              <a:rPr lang="en-GB" b="1">
                <a:solidFill>
                  <a:schemeClr val="dk1"/>
                </a:solidFill>
              </a:rPr>
              <a:t>revolution</a:t>
            </a:r>
            <a:r>
              <a:rPr lang="en-GB">
                <a:solidFill>
                  <a:schemeClr val="dk1"/>
                </a:solidFill>
              </a:rPr>
              <a:t> is 1 full orbit of a celestial object. </a:t>
            </a:r>
            <a:endParaRPr>
              <a:solidFill>
                <a:schemeClr val="dk1"/>
              </a:solidFill>
            </a:endParaRPr>
          </a:p>
          <a:p>
            <a:pPr marL="0" lvl="0" indent="0" algn="l" rtl="0">
              <a:spcBef>
                <a:spcPts val="1600"/>
              </a:spcBef>
              <a:spcAft>
                <a:spcPts val="0"/>
              </a:spcAft>
              <a:buClr>
                <a:schemeClr val="dk1"/>
              </a:buClr>
              <a:buSzPts val="1100"/>
              <a:buFont typeface="Arial"/>
              <a:buNone/>
            </a:pPr>
            <a:r>
              <a:rPr lang="en-GB">
                <a:solidFill>
                  <a:schemeClr val="dk1"/>
                </a:solidFill>
              </a:rPr>
              <a:t>A year on Earth is 365 days. A year starts on January 1st and ends on December 31st. </a:t>
            </a:r>
            <a:endParaRPr>
              <a:solidFill>
                <a:schemeClr val="dk1"/>
              </a:solidFill>
            </a:endParaRPr>
          </a:p>
          <a:p>
            <a:pPr marL="0" lvl="0" indent="0" algn="l" rtl="0">
              <a:spcBef>
                <a:spcPts val="1600"/>
              </a:spcBef>
              <a:spcAft>
                <a:spcPts val="0"/>
              </a:spcAft>
              <a:buNone/>
            </a:pPr>
            <a:r>
              <a:rPr lang="en-GB">
                <a:solidFill>
                  <a:schemeClr val="dk1"/>
                </a:solidFill>
              </a:rPr>
              <a:t>This is the length of time it takes the Earth to complete 1 orbit around the sun. </a:t>
            </a:r>
            <a:endParaRPr>
              <a:solidFill>
                <a:schemeClr val="dk1"/>
              </a:solidFill>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1600"/>
              </a:spcAft>
              <a:buClr>
                <a:schemeClr val="dk1"/>
              </a:buClr>
              <a:buSzPts val="1100"/>
              <a:buFont typeface="Arial"/>
              <a:buNone/>
            </a:pPr>
            <a:endParaRPr>
              <a:solidFill>
                <a:schemeClr val="dk1"/>
              </a:solidFill>
            </a:endParaRPr>
          </a:p>
        </p:txBody>
      </p:sp>
      <p:graphicFrame>
        <p:nvGraphicFramePr>
          <p:cNvPr id="200" name="Google Shape;200;p33"/>
          <p:cNvGraphicFramePr/>
          <p:nvPr/>
        </p:nvGraphicFramePr>
        <p:xfrm>
          <a:off x="6803850" y="444050"/>
          <a:ext cx="2142625" cy="1706820"/>
        </p:xfrm>
        <a:graphic>
          <a:graphicData uri="http://schemas.openxmlformats.org/drawingml/2006/table">
            <a:tbl>
              <a:tblPr>
                <a:noFill/>
                <a:tableStyleId>{BCD0407A-8ECC-4D0F-8610-51561C86E1F5}</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In the image below, how many days does it take Mars to complete 1 revolution? </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Describe the revolution of the dwarf planet Pluto. </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01" name="Google Shape;201;p33"/>
          <p:cNvGraphicFramePr/>
          <p:nvPr/>
        </p:nvGraphicFramePr>
        <p:xfrm>
          <a:off x="6807925" y="4166750"/>
          <a:ext cx="2134475" cy="700980"/>
        </p:xfrm>
        <a:graphic>
          <a:graphicData uri="http://schemas.openxmlformats.org/drawingml/2006/table">
            <a:tbl>
              <a:tblPr>
                <a:noFill/>
                <a:tableStyleId>{BCD0407A-8ECC-4D0F-8610-51561C86E1F5}</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oval</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02" name="Google Shape;202;p33"/>
          <p:cNvGraphicFramePr/>
          <p:nvPr/>
        </p:nvGraphicFramePr>
        <p:xfrm>
          <a:off x="6807925" y="2382550"/>
          <a:ext cx="2226675" cy="1454915"/>
        </p:xfrm>
        <a:graphic>
          <a:graphicData uri="http://schemas.openxmlformats.org/drawingml/2006/table">
            <a:tbl>
              <a:tblPr>
                <a:noFill/>
                <a:tableStyleId>{BCD0407A-8ECC-4D0F-8610-51561C86E1F5}</a:tableStyleId>
              </a:tblPr>
              <a:tblGrid>
                <a:gridCol w="2226675">
                  <a:extLst>
                    <a:ext uri="{9D8B030D-6E8A-4147-A177-3AD203B41FA5}">
                      <a16:colId xmlns:a16="http://schemas.microsoft.com/office/drawing/2014/main" val="20000"/>
                    </a:ext>
                  </a:extLst>
                </a:gridCol>
              </a:tblGrid>
              <a:tr h="31312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1104425">
                <a:tc>
                  <a:txBody>
                    <a:bodyPr/>
                    <a:lstStyle/>
                    <a:p>
                      <a:pPr marL="0" lvl="0" indent="0" algn="l" rtl="0">
                        <a:lnSpc>
                          <a:spcPct val="115000"/>
                        </a:lnSpc>
                        <a:spcBef>
                          <a:spcPts val="0"/>
                        </a:spcBef>
                        <a:spcAft>
                          <a:spcPts val="1600"/>
                        </a:spcAft>
                        <a:buNone/>
                      </a:pPr>
                      <a:r>
                        <a:rPr lang="en-GB" sz="1000">
                          <a:solidFill>
                            <a:schemeClr val="dk1"/>
                          </a:solidFill>
                          <a:latin typeface="Century Gothic"/>
                          <a:ea typeface="Century Gothic"/>
                          <a:cs typeface="Century Gothic"/>
                          <a:sym typeface="Century Gothic"/>
                        </a:rPr>
                        <a:t>A year on Earth is actually 365.25 days. A leap year adds an extra day every 4 years to account for this extra time to keep the calendar year. </a:t>
                      </a:r>
                      <a:endParaRPr sz="10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03" name="Google Shape;203;p33"/>
          <p:cNvPicPr preferRelativeResize="0"/>
          <p:nvPr/>
        </p:nvPicPr>
        <p:blipFill rotWithShape="1">
          <a:blip r:embed="rId3">
            <a:alphaModFix/>
          </a:blip>
          <a:srcRect r="7706"/>
          <a:stretch/>
        </p:blipFill>
        <p:spPr>
          <a:xfrm>
            <a:off x="463275" y="2845575"/>
            <a:ext cx="3018675" cy="2190700"/>
          </a:xfrm>
          <a:prstGeom prst="rect">
            <a:avLst/>
          </a:prstGeom>
          <a:noFill/>
          <a:ln>
            <a:noFill/>
          </a:ln>
        </p:spPr>
      </p:pic>
      <p:pic>
        <p:nvPicPr>
          <p:cNvPr id="204" name="Google Shape;204;p33"/>
          <p:cNvPicPr preferRelativeResize="0"/>
          <p:nvPr/>
        </p:nvPicPr>
        <p:blipFill>
          <a:blip r:embed="rId4">
            <a:alphaModFix/>
          </a:blip>
          <a:stretch>
            <a:fillRect/>
          </a:stretch>
        </p:blipFill>
        <p:spPr>
          <a:xfrm>
            <a:off x="3540507" y="2928375"/>
            <a:ext cx="2944368" cy="1877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4"/>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600">
                <a:solidFill>
                  <a:schemeClr val="lt1"/>
                </a:solidFill>
              </a:rPr>
              <a:t>We will compare the orbit times of the Earth and the moon.</a:t>
            </a:r>
            <a:endParaRPr/>
          </a:p>
        </p:txBody>
      </p:sp>
      <p:sp>
        <p:nvSpPr>
          <p:cNvPr id="210" name="Google Shape;210;p34"/>
          <p:cNvSpPr txBox="1">
            <a:spLocks noGrp="1"/>
          </p:cNvSpPr>
          <p:nvPr>
            <p:ph type="body" idx="2"/>
          </p:nvPr>
        </p:nvSpPr>
        <p:spPr>
          <a:xfrm>
            <a:off x="476725" y="761075"/>
            <a:ext cx="6208500" cy="41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Moons orbit planets. </a:t>
            </a:r>
            <a:endParaRPr>
              <a:solidFill>
                <a:schemeClr val="dk1"/>
              </a:solidFill>
            </a:endParaRPr>
          </a:p>
          <a:p>
            <a:pPr marL="0" lvl="0" indent="0" algn="l" rtl="0">
              <a:spcBef>
                <a:spcPts val="1600"/>
              </a:spcBef>
              <a:spcAft>
                <a:spcPts val="1600"/>
              </a:spcAft>
              <a:buNone/>
            </a:pPr>
            <a:r>
              <a:rPr lang="en-GB">
                <a:solidFill>
                  <a:schemeClr val="dk1"/>
                </a:solidFill>
              </a:rPr>
              <a:t>On Earth, the moon orbits the Earth in a tilted ellipsis₁.  It takes 27 days (lunar month) to complete one orbit. One orbit is called a </a:t>
            </a:r>
            <a:r>
              <a:rPr lang="en-GB" b="1">
                <a:solidFill>
                  <a:schemeClr val="dk1"/>
                </a:solidFill>
              </a:rPr>
              <a:t>revolution</a:t>
            </a:r>
            <a:r>
              <a:rPr lang="en-GB">
                <a:solidFill>
                  <a:schemeClr val="dk1"/>
                </a:solidFill>
              </a:rPr>
              <a:t>.</a:t>
            </a:r>
            <a:endParaRPr>
              <a:solidFill>
                <a:schemeClr val="dk1"/>
              </a:solidFill>
            </a:endParaRPr>
          </a:p>
        </p:txBody>
      </p:sp>
      <p:pic>
        <p:nvPicPr>
          <p:cNvPr id="211" name="Google Shape;211;p34"/>
          <p:cNvPicPr preferRelativeResize="0"/>
          <p:nvPr/>
        </p:nvPicPr>
        <p:blipFill>
          <a:blip r:embed="rId3">
            <a:alphaModFix/>
          </a:blip>
          <a:stretch>
            <a:fillRect/>
          </a:stretch>
        </p:blipFill>
        <p:spPr>
          <a:xfrm>
            <a:off x="4346200" y="2860926"/>
            <a:ext cx="1807525" cy="1540924"/>
          </a:xfrm>
          <a:prstGeom prst="rect">
            <a:avLst/>
          </a:prstGeom>
          <a:noFill/>
          <a:ln>
            <a:noFill/>
          </a:ln>
        </p:spPr>
      </p:pic>
      <p:graphicFrame>
        <p:nvGraphicFramePr>
          <p:cNvPr id="212" name="Google Shape;212;p34"/>
          <p:cNvGraphicFramePr/>
          <p:nvPr/>
        </p:nvGraphicFramePr>
        <p:xfrm>
          <a:off x="6863225" y="3931675"/>
          <a:ext cx="2134475" cy="700980"/>
        </p:xfrm>
        <a:graphic>
          <a:graphicData uri="http://schemas.openxmlformats.org/drawingml/2006/table">
            <a:tbl>
              <a:tblPr>
                <a:noFill/>
                <a:tableStyleId>{BCD0407A-8ECC-4D0F-8610-51561C86E1F5}</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oval shape</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13" name="Google Shape;213;p34"/>
          <p:cNvGraphicFramePr/>
          <p:nvPr/>
        </p:nvGraphicFramePr>
        <p:xfrm>
          <a:off x="6808575" y="916450"/>
          <a:ext cx="2142625" cy="1203900"/>
        </p:xfrm>
        <a:graphic>
          <a:graphicData uri="http://schemas.openxmlformats.org/drawingml/2006/table">
            <a:tbl>
              <a:tblPr>
                <a:noFill/>
                <a:tableStyleId>{BCD0407A-8ECC-4D0F-8610-51561C86E1F5}</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Describe the revolutions of the Moon and Earth  in the diagram below. </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14" name="Google Shape;214;p34"/>
          <p:cNvPicPr preferRelativeResize="0"/>
          <p:nvPr/>
        </p:nvPicPr>
        <p:blipFill>
          <a:blip r:embed="rId4">
            <a:alphaModFix/>
          </a:blip>
          <a:stretch>
            <a:fillRect/>
          </a:stretch>
        </p:blipFill>
        <p:spPr>
          <a:xfrm>
            <a:off x="476713" y="2689424"/>
            <a:ext cx="3387926" cy="1905701"/>
          </a:xfrm>
          <a:prstGeom prst="rect">
            <a:avLst/>
          </a:prstGeom>
          <a:noFill/>
          <a:ln>
            <a:noFill/>
          </a:ln>
        </p:spPr>
      </p:pic>
      <p:pic>
        <p:nvPicPr>
          <p:cNvPr id="215" name="Google Shape;215;p34"/>
          <p:cNvPicPr preferRelativeResize="0"/>
          <p:nvPr/>
        </p:nvPicPr>
        <p:blipFill>
          <a:blip r:embed="rId5">
            <a:alphaModFix/>
          </a:blip>
          <a:stretch>
            <a:fillRect/>
          </a:stretch>
        </p:blipFill>
        <p:spPr>
          <a:xfrm>
            <a:off x="7065025" y="2229961"/>
            <a:ext cx="1540925" cy="1540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600">
                <a:solidFill>
                  <a:schemeClr val="lt1"/>
                </a:solidFill>
              </a:rPr>
              <a:t>We will compare the orbit times of the Earth and the moon.</a:t>
            </a:r>
            <a:endParaRPr/>
          </a:p>
        </p:txBody>
      </p:sp>
      <p:graphicFrame>
        <p:nvGraphicFramePr>
          <p:cNvPr id="221" name="Google Shape;221;p35"/>
          <p:cNvGraphicFramePr/>
          <p:nvPr/>
        </p:nvGraphicFramePr>
        <p:xfrm>
          <a:off x="6727100" y="1306775"/>
          <a:ext cx="2142625" cy="1203900"/>
        </p:xfrm>
        <a:graphic>
          <a:graphicData uri="http://schemas.openxmlformats.org/drawingml/2006/table">
            <a:tbl>
              <a:tblPr>
                <a:noFill/>
                <a:tableStyleId>{BCD0407A-8ECC-4D0F-8610-51561C86E1F5}</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is the difference between a rotation and revolution? </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22" name="Google Shape;222;p35" descr="So, have you ever wondered why we have seasons? Or maybe where the sun goes when it's night time? *Hint: It doesn't actually go anywhere* In this episode of Crash Course Kids, Sabrina talks about the Earth's rotation and revolution and how these things contribute to night and day and how Earth's tilt gives us seasons. &#10;&#10;This first series is based on 5th grade science. We're super excited and hope you enjoy Crash Course Kids!&#10;&#10;///Standards Used in This Video///&#10;5-ESS1-2. Represent data in graphical displays to reveal patterns of daily changes in length and direction of shadows, day and night, and the seasonal appearance of some stars in the night sky. [Clarification Statement: Examples of patterns could include the position and motion of Earth with respect to the sun and selected stars that are visible only in particular months.] [Assessment Boundary: Assessment does not include causes of seasons.]&#10;&#10;Want to find Crash Course elsewhere on the internet?&#10;Crash Course Main Channel: https://www.youtube.com/crashcourse&#10;Facebook - https://www.facebook.com/YouTubeCrashCourse&#10;Twitter - http://www.twitter.com/thecrashcourse&#10;Tumblr - http://thecrashcourse.tumblr.com&#10;&#10;Credits...&#10;&#10;Executive Producers: John &amp; Hank Green&#10;Producer &amp; Editor: Nicholas Jenkins&#10;Cinematographer &amp; Director: Michael Aranda&#10;Host: Sabrina Cruz&#10;Script Supervisor: Mickie Halpern&#10;Writer: Kay Boatner&#10;Consultant: Shelby Alinsky&#10;Script Editor: Blake de Pastino&#10;&#10;Thought Cafe Team:&#10;Stephanie Bailis&#10;Cody Brown&#10;Suzanna Brusikiewicz&#10;Jonathan Corbiere&#10;Nick Counter&#10;Kelsey Heinrichs&#10;Jack Kenedy&#10;Corey MacDonald&#10;Tyler Sammy&#10;Nikkie Stinchcombe &#10;James Tuer&#10;Adam Winnik" title="Earth's Rotation &amp; Revolution: Crash Course Kids 8.1">
            <a:hlinkClick r:id="rId3"/>
          </p:cNvPr>
          <p:cNvPicPr preferRelativeResize="0"/>
          <p:nvPr/>
        </p:nvPicPr>
        <p:blipFill>
          <a:blip r:embed="rId4">
            <a:alphaModFix/>
          </a:blip>
          <a:stretch>
            <a:fillRect/>
          </a:stretch>
        </p:blipFill>
        <p:spPr>
          <a:xfrm>
            <a:off x="729500" y="715075"/>
            <a:ext cx="5568175" cy="4176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600">
                <a:solidFill>
                  <a:schemeClr val="lt1"/>
                </a:solidFill>
              </a:rPr>
              <a:t>We will compare the orbit times of the Earth and the moon.</a:t>
            </a:r>
            <a:endParaRPr/>
          </a:p>
        </p:txBody>
      </p:sp>
      <p:graphicFrame>
        <p:nvGraphicFramePr>
          <p:cNvPr id="228" name="Google Shape;228;p36"/>
          <p:cNvGraphicFramePr/>
          <p:nvPr/>
        </p:nvGraphicFramePr>
        <p:xfrm>
          <a:off x="6918750" y="532425"/>
          <a:ext cx="2142625" cy="1539180"/>
        </p:xfrm>
        <a:graphic>
          <a:graphicData uri="http://schemas.openxmlformats.org/drawingml/2006/table">
            <a:tbl>
              <a:tblPr>
                <a:noFill/>
                <a:tableStyleId>{BCD0407A-8ECC-4D0F-8610-51561C86E1F5}</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Mercury is the planet closest to the sun. </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Add Mercury’s revolution to your diagram and label it.</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29" name="Google Shape;229;p36"/>
          <p:cNvSpPr/>
          <p:nvPr/>
        </p:nvSpPr>
        <p:spPr>
          <a:xfrm>
            <a:off x="434900" y="714325"/>
            <a:ext cx="6423000" cy="16890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Draw a diagram of the Earth’s orbit.</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Draw a diagram of the moons orbit.</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Label the sun, Earth and the moon in your diagram.</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Label the time it takes both revolutions. </a:t>
            </a:r>
            <a:endParaRPr sz="1800">
              <a:latin typeface="Century Gothic"/>
              <a:ea typeface="Century Gothic"/>
              <a:cs typeface="Century Gothic"/>
              <a:sym typeface="Century Gothic"/>
            </a:endParaRPr>
          </a:p>
        </p:txBody>
      </p:sp>
      <p:sp>
        <p:nvSpPr>
          <p:cNvPr id="230" name="Google Shape;230;p36"/>
          <p:cNvSpPr/>
          <p:nvPr/>
        </p:nvSpPr>
        <p:spPr>
          <a:xfrm>
            <a:off x="554375" y="2458850"/>
            <a:ext cx="1956600" cy="25587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1" name="Google Shape;231;p36"/>
          <p:cNvPicPr preferRelativeResize="0"/>
          <p:nvPr/>
        </p:nvPicPr>
        <p:blipFill>
          <a:blip r:embed="rId3">
            <a:alphaModFix/>
          </a:blip>
          <a:stretch>
            <a:fillRect/>
          </a:stretch>
        </p:blipFill>
        <p:spPr>
          <a:xfrm>
            <a:off x="4641575" y="2996000"/>
            <a:ext cx="321626" cy="321626"/>
          </a:xfrm>
          <a:prstGeom prst="rect">
            <a:avLst/>
          </a:prstGeom>
          <a:noFill/>
          <a:ln>
            <a:noFill/>
          </a:ln>
        </p:spPr>
      </p:pic>
      <p:pic>
        <p:nvPicPr>
          <p:cNvPr id="232" name="Google Shape;232;p36"/>
          <p:cNvPicPr preferRelativeResize="0"/>
          <p:nvPr/>
        </p:nvPicPr>
        <p:blipFill>
          <a:blip r:embed="rId4">
            <a:alphaModFix/>
          </a:blip>
          <a:stretch>
            <a:fillRect/>
          </a:stretch>
        </p:blipFill>
        <p:spPr>
          <a:xfrm>
            <a:off x="3373400" y="2503717"/>
            <a:ext cx="1268176" cy="1268176"/>
          </a:xfrm>
          <a:prstGeom prst="rect">
            <a:avLst/>
          </a:prstGeom>
          <a:noFill/>
          <a:ln>
            <a:noFill/>
          </a:ln>
        </p:spPr>
      </p:pic>
      <p:sp>
        <p:nvSpPr>
          <p:cNvPr id="233" name="Google Shape;233;p36"/>
          <p:cNvSpPr/>
          <p:nvPr/>
        </p:nvSpPr>
        <p:spPr>
          <a:xfrm>
            <a:off x="2717450" y="3872300"/>
            <a:ext cx="750600" cy="11073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4" name="Google Shape;234;p36"/>
          <p:cNvPicPr preferRelativeResize="0"/>
          <p:nvPr/>
        </p:nvPicPr>
        <p:blipFill>
          <a:blip r:embed="rId5">
            <a:alphaModFix/>
          </a:blip>
          <a:stretch>
            <a:fillRect/>
          </a:stretch>
        </p:blipFill>
        <p:spPr>
          <a:xfrm>
            <a:off x="5195263" y="3064963"/>
            <a:ext cx="183700" cy="183700"/>
          </a:xfrm>
          <a:prstGeom prst="rect">
            <a:avLst/>
          </a:prstGeom>
          <a:noFill/>
          <a:ln>
            <a:noFill/>
          </a:ln>
        </p:spPr>
      </p:pic>
      <p:graphicFrame>
        <p:nvGraphicFramePr>
          <p:cNvPr id="235" name="Google Shape;235;p36"/>
          <p:cNvGraphicFramePr/>
          <p:nvPr/>
        </p:nvGraphicFramePr>
        <p:xfrm>
          <a:off x="6922820" y="2145225"/>
          <a:ext cx="2134475" cy="2735076"/>
        </p:xfrm>
        <a:graphic>
          <a:graphicData uri="http://schemas.openxmlformats.org/drawingml/2006/table">
            <a:tbl>
              <a:tblPr>
                <a:noFill/>
                <a:tableStyleId>{BCD0407A-8ECC-4D0F-8610-51561C86E1F5}</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000">
                          <a:latin typeface="Century Gothic"/>
                          <a:ea typeface="Century Gothic"/>
                          <a:cs typeface="Century Gothic"/>
                          <a:sym typeface="Century Gothic"/>
                        </a:rPr>
                        <a:t>Students, remember</a:t>
                      </a:r>
                      <a:r>
                        <a:rPr lang="en-GB" sz="1000">
                          <a:solidFill>
                            <a:schemeClr val="dk1"/>
                          </a:solidFill>
                          <a:latin typeface="Century Gothic"/>
                          <a:ea typeface="Century Gothic"/>
                          <a:cs typeface="Century Gothic"/>
                          <a:sym typeface="Century Gothic"/>
                        </a:rPr>
                        <a:t> that</a:t>
                      </a:r>
                      <a:endParaRPr sz="10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0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GB" sz="1000">
                          <a:solidFill>
                            <a:schemeClr val="dk1"/>
                          </a:solidFill>
                          <a:latin typeface="Century Gothic"/>
                          <a:ea typeface="Century Gothic"/>
                          <a:cs typeface="Century Gothic"/>
                          <a:sym typeface="Century Gothic"/>
                        </a:rPr>
                        <a:t>An </a:t>
                      </a:r>
                      <a:r>
                        <a:rPr lang="en-GB" sz="1000" b="1">
                          <a:solidFill>
                            <a:schemeClr val="dk1"/>
                          </a:solidFill>
                          <a:latin typeface="Century Gothic"/>
                          <a:ea typeface="Century Gothic"/>
                          <a:cs typeface="Century Gothic"/>
                          <a:sym typeface="Century Gothic"/>
                        </a:rPr>
                        <a:t>orbit </a:t>
                      </a:r>
                      <a:r>
                        <a:rPr lang="en-GB" sz="1000">
                          <a:solidFill>
                            <a:schemeClr val="dk1"/>
                          </a:solidFill>
                          <a:latin typeface="Century Gothic"/>
                          <a:ea typeface="Century Gothic"/>
                          <a:cs typeface="Century Gothic"/>
                          <a:sym typeface="Century Gothic"/>
                        </a:rPr>
                        <a:t>is the path a celestial₁ object takes as it moves around another object.</a:t>
                      </a:r>
                      <a:endParaRPr sz="1000">
                        <a:solidFill>
                          <a:schemeClr val="dk1"/>
                        </a:solidFill>
                        <a:latin typeface="Century Gothic"/>
                        <a:ea typeface="Century Gothic"/>
                        <a:cs typeface="Century Gothic"/>
                        <a:sym typeface="Century Gothic"/>
                      </a:endParaRPr>
                    </a:p>
                    <a:p>
                      <a:pPr marL="0" lvl="0" indent="0" algn="l" rtl="0">
                        <a:lnSpc>
                          <a:spcPct val="115000"/>
                        </a:lnSpc>
                        <a:spcBef>
                          <a:spcPts val="600"/>
                        </a:spcBef>
                        <a:spcAft>
                          <a:spcPts val="0"/>
                        </a:spcAft>
                        <a:buClr>
                          <a:schemeClr val="dk1"/>
                        </a:buClr>
                        <a:buSzPts val="1100"/>
                        <a:buFont typeface="Arial"/>
                        <a:buNone/>
                      </a:pPr>
                      <a:r>
                        <a:rPr lang="en-GB" sz="1000">
                          <a:solidFill>
                            <a:schemeClr val="dk1"/>
                          </a:solidFill>
                          <a:latin typeface="Century Gothic"/>
                          <a:ea typeface="Century Gothic"/>
                          <a:cs typeface="Century Gothic"/>
                          <a:sym typeface="Century Gothic"/>
                        </a:rPr>
                        <a:t>An orbit is a curved path called an ellipsis₂. </a:t>
                      </a:r>
                      <a:endParaRPr sz="1000">
                        <a:solidFill>
                          <a:schemeClr val="dk1"/>
                        </a:solidFill>
                        <a:latin typeface="Century Gothic"/>
                        <a:ea typeface="Century Gothic"/>
                        <a:cs typeface="Century Gothic"/>
                        <a:sym typeface="Century Gothic"/>
                      </a:endParaRPr>
                    </a:p>
                    <a:p>
                      <a:pPr marL="0" lvl="0" indent="0" algn="l" rtl="0">
                        <a:lnSpc>
                          <a:spcPct val="115000"/>
                        </a:lnSpc>
                        <a:spcBef>
                          <a:spcPts val="600"/>
                        </a:spcBef>
                        <a:spcAft>
                          <a:spcPts val="0"/>
                        </a:spcAft>
                        <a:buNone/>
                      </a:pPr>
                      <a:r>
                        <a:rPr lang="en-GB" sz="1000">
                          <a:solidFill>
                            <a:schemeClr val="dk1"/>
                          </a:solidFill>
                          <a:latin typeface="Century Gothic"/>
                          <a:ea typeface="Century Gothic"/>
                          <a:cs typeface="Century Gothic"/>
                          <a:sym typeface="Century Gothic"/>
                        </a:rPr>
                        <a:t>Planets closer to the sun have a shorter orbit. Planets further from the sun have a longer orbit. </a:t>
                      </a:r>
                      <a:endParaRPr sz="1000">
                        <a:solidFill>
                          <a:schemeClr val="dk1"/>
                        </a:solidFill>
                        <a:latin typeface="Century Gothic"/>
                        <a:ea typeface="Century Gothic"/>
                        <a:cs typeface="Century Gothic"/>
                        <a:sym typeface="Century Gothic"/>
                      </a:endParaRPr>
                    </a:p>
                    <a:p>
                      <a:pPr marL="0" lvl="0" indent="0" algn="l" rtl="0">
                        <a:lnSpc>
                          <a:spcPct val="115000"/>
                        </a:lnSpc>
                        <a:spcBef>
                          <a:spcPts val="600"/>
                        </a:spcBef>
                        <a:spcAft>
                          <a:spcPts val="0"/>
                        </a:spcAft>
                        <a:buClr>
                          <a:schemeClr val="dk1"/>
                        </a:buClr>
                        <a:buSzPts val="1100"/>
                        <a:buFont typeface="Arial"/>
                        <a:buNone/>
                      </a:pPr>
                      <a:endParaRPr sz="1000">
                        <a:solidFill>
                          <a:schemeClr val="dk1"/>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600">
                <a:solidFill>
                  <a:schemeClr val="lt1"/>
                </a:solidFill>
              </a:rPr>
              <a:t>We will compare the orbit times of the Earth and the moon.</a:t>
            </a:r>
            <a:endParaRPr/>
          </a:p>
        </p:txBody>
      </p:sp>
      <p:sp>
        <p:nvSpPr>
          <p:cNvPr id="241" name="Google Shape;241;p37"/>
          <p:cNvSpPr txBox="1">
            <a:spLocks noGrp="1"/>
          </p:cNvSpPr>
          <p:nvPr>
            <p:ph type="body" idx="2"/>
          </p:nvPr>
        </p:nvSpPr>
        <p:spPr>
          <a:xfrm>
            <a:off x="535250" y="884450"/>
            <a:ext cx="5019900" cy="356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b="1"/>
              <a:t>Revolution and orbit ellipses </a:t>
            </a:r>
            <a:r>
              <a:rPr lang="en-GB" sz="2400"/>
              <a:t>help scientists understand the movement of planets both in our solar system and in other exoplanets which also orbit their star. </a:t>
            </a:r>
            <a:endParaRPr sz="2400"/>
          </a:p>
        </p:txBody>
      </p:sp>
      <p:pic>
        <p:nvPicPr>
          <p:cNvPr id="242" name="Google Shape;242;p37"/>
          <p:cNvPicPr preferRelativeResize="0"/>
          <p:nvPr/>
        </p:nvPicPr>
        <p:blipFill>
          <a:blip r:embed="rId3">
            <a:alphaModFix/>
          </a:blip>
          <a:stretch>
            <a:fillRect/>
          </a:stretch>
        </p:blipFill>
        <p:spPr>
          <a:xfrm>
            <a:off x="5555150" y="1248825"/>
            <a:ext cx="3369651" cy="2723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600">
                <a:solidFill>
                  <a:schemeClr val="lt1"/>
                </a:solidFill>
              </a:rPr>
              <a:t>We will compare the orbit times of the Earth and the moon.</a:t>
            </a:r>
            <a:endParaRPr/>
          </a:p>
        </p:txBody>
      </p:sp>
      <p:sp>
        <p:nvSpPr>
          <p:cNvPr id="248" name="Google Shape;248;p38"/>
          <p:cNvSpPr txBox="1">
            <a:spLocks noGrp="1"/>
          </p:cNvSpPr>
          <p:nvPr>
            <p:ph type="body" idx="2"/>
          </p:nvPr>
        </p:nvSpPr>
        <p:spPr>
          <a:xfrm>
            <a:off x="418175" y="749175"/>
            <a:ext cx="5478000" cy="4169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1600">
                <a:solidFill>
                  <a:schemeClr val="dk1"/>
                </a:solidFill>
              </a:rPr>
              <a:t>An </a:t>
            </a:r>
            <a:r>
              <a:rPr lang="en-GB" sz="1600" b="1">
                <a:solidFill>
                  <a:schemeClr val="dk1"/>
                </a:solidFill>
              </a:rPr>
              <a:t>orbit </a:t>
            </a:r>
            <a:r>
              <a:rPr lang="en-GB" sz="1600">
                <a:solidFill>
                  <a:schemeClr val="dk1"/>
                </a:solidFill>
              </a:rPr>
              <a:t>is the path a celestial₁ object takes as it moves around another object.</a:t>
            </a:r>
            <a:endParaRPr sz="1600">
              <a:solidFill>
                <a:schemeClr val="dk1"/>
              </a:solidFill>
            </a:endParaRPr>
          </a:p>
          <a:p>
            <a:pPr marL="0" lvl="0" indent="0" algn="l" rtl="0">
              <a:spcBef>
                <a:spcPts val="600"/>
              </a:spcBef>
              <a:spcAft>
                <a:spcPts val="0"/>
              </a:spcAft>
              <a:buNone/>
            </a:pPr>
            <a:r>
              <a:rPr lang="en-GB" sz="1600">
                <a:solidFill>
                  <a:schemeClr val="dk1"/>
                </a:solidFill>
              </a:rPr>
              <a:t>An orbit is a curved path called an ellipsis₂. </a:t>
            </a:r>
            <a:endParaRPr sz="1600">
              <a:solidFill>
                <a:schemeClr val="dk1"/>
              </a:solidFill>
            </a:endParaRPr>
          </a:p>
          <a:p>
            <a:pPr marL="0" lvl="0" indent="0" algn="l" rtl="0">
              <a:spcBef>
                <a:spcPts val="600"/>
              </a:spcBef>
              <a:spcAft>
                <a:spcPts val="0"/>
              </a:spcAft>
              <a:buNone/>
            </a:pPr>
            <a:endParaRPr sz="1600">
              <a:solidFill>
                <a:schemeClr val="dk1"/>
              </a:solidFill>
            </a:endParaRPr>
          </a:p>
          <a:p>
            <a:pPr marL="0" lvl="0" indent="0" algn="l" rtl="0">
              <a:spcBef>
                <a:spcPts val="0"/>
              </a:spcBef>
              <a:spcAft>
                <a:spcPts val="0"/>
              </a:spcAft>
              <a:buNone/>
            </a:pPr>
            <a:r>
              <a:rPr lang="en-GB" sz="1600">
                <a:solidFill>
                  <a:schemeClr val="dk1"/>
                </a:solidFill>
              </a:rPr>
              <a:t>A </a:t>
            </a:r>
            <a:r>
              <a:rPr lang="en-GB" sz="1600" b="1">
                <a:solidFill>
                  <a:schemeClr val="dk1"/>
                </a:solidFill>
              </a:rPr>
              <a:t>revolution</a:t>
            </a:r>
            <a:r>
              <a:rPr lang="en-GB" sz="1600">
                <a:solidFill>
                  <a:schemeClr val="dk1"/>
                </a:solidFill>
              </a:rPr>
              <a:t> is 1 full orbit of a celestial object. </a:t>
            </a:r>
            <a:endParaRPr sz="1600">
              <a:solidFill>
                <a:schemeClr val="dk1"/>
              </a:solidFill>
            </a:endParaRPr>
          </a:p>
          <a:p>
            <a:pPr marL="0" lvl="0" indent="0" algn="l" rtl="0">
              <a:spcBef>
                <a:spcPts val="1600"/>
              </a:spcBef>
              <a:spcAft>
                <a:spcPts val="0"/>
              </a:spcAft>
              <a:buNone/>
            </a:pPr>
            <a:r>
              <a:rPr lang="en-GB" sz="1600">
                <a:solidFill>
                  <a:schemeClr val="dk1"/>
                </a:solidFill>
              </a:rPr>
              <a:t>A year on Earth is 365 days. This is the length of time it takes the Earth to complete 1 orbit around the sun. </a:t>
            </a:r>
            <a:endParaRPr sz="1600">
              <a:solidFill>
                <a:schemeClr val="dk1"/>
              </a:solidFill>
            </a:endParaRPr>
          </a:p>
          <a:p>
            <a:pPr marL="0" lvl="0" indent="0" algn="l" rtl="0">
              <a:spcBef>
                <a:spcPts val="1600"/>
              </a:spcBef>
              <a:spcAft>
                <a:spcPts val="1600"/>
              </a:spcAft>
              <a:buClr>
                <a:schemeClr val="dk1"/>
              </a:buClr>
              <a:buSzPts val="1100"/>
              <a:buFont typeface="Arial"/>
              <a:buNone/>
            </a:pPr>
            <a:r>
              <a:rPr lang="en-GB" sz="1600">
                <a:solidFill>
                  <a:schemeClr val="dk1"/>
                </a:solidFill>
              </a:rPr>
              <a:t>On Earth, the moon orbits the Earth and takes 27 days to complete one orbit called a </a:t>
            </a:r>
            <a:r>
              <a:rPr lang="en-GB" sz="1600" b="1">
                <a:solidFill>
                  <a:schemeClr val="dk1"/>
                </a:solidFill>
              </a:rPr>
              <a:t>revolution</a:t>
            </a:r>
            <a:r>
              <a:rPr lang="en-GB" sz="1600">
                <a:solidFill>
                  <a:schemeClr val="dk1"/>
                </a:solidFill>
              </a:rPr>
              <a:t>.</a:t>
            </a:r>
            <a:endParaRPr sz="1600">
              <a:solidFill>
                <a:schemeClr val="dk1"/>
              </a:solidFill>
            </a:endParaRPr>
          </a:p>
        </p:txBody>
      </p:sp>
      <p:graphicFrame>
        <p:nvGraphicFramePr>
          <p:cNvPr id="249" name="Google Shape;249;p38"/>
          <p:cNvGraphicFramePr/>
          <p:nvPr/>
        </p:nvGraphicFramePr>
        <p:xfrm>
          <a:off x="6759825" y="886250"/>
          <a:ext cx="2142625" cy="1203900"/>
        </p:xfrm>
        <a:graphic>
          <a:graphicData uri="http://schemas.openxmlformats.org/drawingml/2006/table">
            <a:tbl>
              <a:tblPr>
                <a:noFill/>
                <a:tableStyleId>{BCD0407A-8ECC-4D0F-8610-51561C86E1F5}</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is the difference between Earth’s orbit and revolution? </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50" name="Google Shape;250;p38"/>
          <p:cNvPicPr preferRelativeResize="0"/>
          <p:nvPr/>
        </p:nvPicPr>
        <p:blipFill>
          <a:blip r:embed="rId3">
            <a:alphaModFix/>
          </a:blip>
          <a:stretch>
            <a:fillRect/>
          </a:stretch>
        </p:blipFill>
        <p:spPr>
          <a:xfrm>
            <a:off x="6034925" y="2115925"/>
            <a:ext cx="2965475" cy="1669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600">
                <a:solidFill>
                  <a:schemeClr val="lt1"/>
                </a:solidFill>
              </a:rPr>
              <a:t>We will compare the orbit times of the Earth and the moon.</a:t>
            </a:r>
            <a:endParaRPr/>
          </a:p>
        </p:txBody>
      </p:sp>
      <p:sp>
        <p:nvSpPr>
          <p:cNvPr id="256" name="Google Shape;256;p39"/>
          <p:cNvSpPr/>
          <p:nvPr/>
        </p:nvSpPr>
        <p:spPr>
          <a:xfrm>
            <a:off x="426525" y="697675"/>
            <a:ext cx="6147900" cy="43419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Century Gothic"/>
                <a:ea typeface="Century Gothic"/>
                <a:cs typeface="Century Gothic"/>
                <a:sym typeface="Century Gothic"/>
              </a:rPr>
              <a:t>Answer the following questions</a:t>
            </a:r>
            <a:endParaRPr sz="1800" b="1">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What is the definition of orbit? </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What shape is the orbit of the planet Earth?</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How long is the revolution of the Earth and Moon in days. </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What is the difference between the Earth’s and Moon's revolution? </a:t>
            </a:r>
            <a:endParaRPr sz="1800">
              <a:latin typeface="Century Gothic"/>
              <a:ea typeface="Century Gothic"/>
              <a:cs typeface="Century Gothic"/>
              <a:sym typeface="Century Gothic"/>
            </a:endParaRPr>
          </a:p>
          <a:p>
            <a:pPr marL="45720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r>
              <a:rPr lang="en-GB" sz="1800" b="1">
                <a:latin typeface="Century Gothic"/>
                <a:ea typeface="Century Gothic"/>
                <a:cs typeface="Century Gothic"/>
                <a:sym typeface="Century Gothic"/>
              </a:rPr>
              <a:t>Research the following: </a:t>
            </a:r>
            <a:endParaRPr sz="1800" b="1">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The difference between the revolutions of Earth and Venus based on their orbits. </a:t>
            </a:r>
            <a:endParaRPr sz="1800">
              <a:latin typeface="Century Gothic"/>
              <a:ea typeface="Century Gothic"/>
              <a:cs typeface="Century Gothic"/>
              <a:sym typeface="Century Gothic"/>
            </a:endParaRPr>
          </a:p>
          <a:p>
            <a:pPr marL="0" lvl="0" indent="0" algn="l" rtl="0">
              <a:spcBef>
                <a:spcPts val="0"/>
              </a:spcBef>
              <a:spcAft>
                <a:spcPts val="0"/>
              </a:spcAft>
              <a:buNone/>
            </a:pPr>
            <a:r>
              <a:rPr lang="en-GB" sz="1800" b="1">
                <a:latin typeface="Century Gothic"/>
                <a:ea typeface="Century Gothic"/>
                <a:cs typeface="Century Gothic"/>
                <a:sym typeface="Century Gothic"/>
              </a:rPr>
              <a:t>Extension: </a:t>
            </a:r>
            <a:endParaRPr sz="1800" b="1">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Research the revolution and orbit of halley's comet. How does it compare to the Earth's orbit and revolution?</a:t>
            </a:r>
            <a:endParaRPr sz="1800">
              <a:latin typeface="Century Gothic"/>
              <a:ea typeface="Century Gothic"/>
              <a:cs typeface="Century Gothic"/>
              <a:sym typeface="Century Gothic"/>
            </a:endParaRPr>
          </a:p>
        </p:txBody>
      </p:sp>
      <p:graphicFrame>
        <p:nvGraphicFramePr>
          <p:cNvPr id="257" name="Google Shape;257;p39"/>
          <p:cNvGraphicFramePr/>
          <p:nvPr/>
        </p:nvGraphicFramePr>
        <p:xfrm>
          <a:off x="6805720" y="2571750"/>
          <a:ext cx="2134475" cy="2483616"/>
        </p:xfrm>
        <a:graphic>
          <a:graphicData uri="http://schemas.openxmlformats.org/drawingml/2006/table">
            <a:tbl>
              <a:tblPr>
                <a:noFill/>
                <a:tableStyleId>{BCD0407A-8ECC-4D0F-8610-51561C86E1F5}</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000">
                          <a:latin typeface="Century Gothic"/>
                          <a:ea typeface="Century Gothic"/>
                          <a:cs typeface="Century Gothic"/>
                          <a:sym typeface="Century Gothic"/>
                        </a:rPr>
                        <a:t>Students, remember</a:t>
                      </a:r>
                      <a:r>
                        <a:rPr lang="en-GB" sz="1000">
                          <a:solidFill>
                            <a:schemeClr val="dk1"/>
                          </a:solidFill>
                          <a:latin typeface="Century Gothic"/>
                          <a:ea typeface="Century Gothic"/>
                          <a:cs typeface="Century Gothic"/>
                          <a:sym typeface="Century Gothic"/>
                        </a:rPr>
                        <a:t> that</a:t>
                      </a:r>
                      <a:endParaRPr sz="10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0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GB" sz="1000">
                          <a:solidFill>
                            <a:schemeClr val="dk1"/>
                          </a:solidFill>
                          <a:latin typeface="Century Gothic"/>
                          <a:ea typeface="Century Gothic"/>
                          <a:cs typeface="Century Gothic"/>
                          <a:sym typeface="Century Gothic"/>
                        </a:rPr>
                        <a:t>An </a:t>
                      </a:r>
                      <a:r>
                        <a:rPr lang="en-GB" sz="1000" b="1">
                          <a:solidFill>
                            <a:schemeClr val="dk1"/>
                          </a:solidFill>
                          <a:latin typeface="Century Gothic"/>
                          <a:ea typeface="Century Gothic"/>
                          <a:cs typeface="Century Gothic"/>
                          <a:sym typeface="Century Gothic"/>
                        </a:rPr>
                        <a:t>orbit </a:t>
                      </a:r>
                      <a:r>
                        <a:rPr lang="en-GB" sz="1000">
                          <a:solidFill>
                            <a:schemeClr val="dk1"/>
                          </a:solidFill>
                          <a:latin typeface="Century Gothic"/>
                          <a:ea typeface="Century Gothic"/>
                          <a:cs typeface="Century Gothic"/>
                          <a:sym typeface="Century Gothic"/>
                        </a:rPr>
                        <a:t>is the path a celestial₁ object takes as it moves around another object.</a:t>
                      </a:r>
                      <a:endParaRPr sz="1000">
                        <a:solidFill>
                          <a:schemeClr val="dk1"/>
                        </a:solidFill>
                        <a:latin typeface="Century Gothic"/>
                        <a:ea typeface="Century Gothic"/>
                        <a:cs typeface="Century Gothic"/>
                        <a:sym typeface="Century Gothic"/>
                      </a:endParaRPr>
                    </a:p>
                    <a:p>
                      <a:pPr marL="0" lvl="0" indent="0" algn="l" rtl="0">
                        <a:lnSpc>
                          <a:spcPct val="115000"/>
                        </a:lnSpc>
                        <a:spcBef>
                          <a:spcPts val="600"/>
                        </a:spcBef>
                        <a:spcAft>
                          <a:spcPts val="0"/>
                        </a:spcAft>
                        <a:buNone/>
                      </a:pPr>
                      <a:r>
                        <a:rPr lang="en-GB" sz="1000">
                          <a:solidFill>
                            <a:schemeClr val="dk1"/>
                          </a:solidFill>
                          <a:latin typeface="Century Gothic"/>
                          <a:ea typeface="Century Gothic"/>
                          <a:cs typeface="Century Gothic"/>
                          <a:sym typeface="Century Gothic"/>
                        </a:rPr>
                        <a:t>An orbit is a curved path called an ellipsis₂. </a:t>
                      </a:r>
                      <a:endParaRPr sz="1000">
                        <a:solidFill>
                          <a:schemeClr val="dk1"/>
                        </a:solidFill>
                        <a:latin typeface="Century Gothic"/>
                        <a:ea typeface="Century Gothic"/>
                        <a:cs typeface="Century Gothic"/>
                        <a:sym typeface="Century Gothic"/>
                      </a:endParaRPr>
                    </a:p>
                    <a:p>
                      <a:pPr marL="0" lvl="0" indent="0" algn="l" rtl="0">
                        <a:lnSpc>
                          <a:spcPct val="115000"/>
                        </a:lnSpc>
                        <a:spcBef>
                          <a:spcPts val="600"/>
                        </a:spcBef>
                        <a:spcAft>
                          <a:spcPts val="0"/>
                        </a:spcAft>
                        <a:buNone/>
                      </a:pPr>
                      <a:r>
                        <a:rPr lang="en-GB" sz="1000">
                          <a:solidFill>
                            <a:schemeClr val="dk1"/>
                          </a:solidFill>
                          <a:latin typeface="Century Gothic"/>
                          <a:ea typeface="Century Gothic"/>
                          <a:cs typeface="Century Gothic"/>
                          <a:sym typeface="Century Gothic"/>
                        </a:rPr>
                        <a:t>Planets closer to the sun have a shorter orbit. Planets further from the sun have a longer orbit.</a:t>
                      </a:r>
                      <a:endParaRPr sz="1000">
                        <a:solidFill>
                          <a:schemeClr val="dk1"/>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58" name="Google Shape;258;p39"/>
          <p:cNvPicPr preferRelativeResize="0"/>
          <p:nvPr/>
        </p:nvPicPr>
        <p:blipFill>
          <a:blip r:embed="rId3">
            <a:alphaModFix/>
          </a:blip>
          <a:stretch>
            <a:fillRect/>
          </a:stretch>
        </p:blipFill>
        <p:spPr>
          <a:xfrm>
            <a:off x="6638725" y="806075"/>
            <a:ext cx="2468500" cy="15736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3600"/>
              <a:t>We will compare the orbit times of the Earth and the moon.</a:t>
            </a:r>
            <a:endParaRPr sz="3600"/>
          </a:p>
        </p:txBody>
      </p:sp>
      <p:graphicFrame>
        <p:nvGraphicFramePr>
          <p:cNvPr id="264" name="Google Shape;264;p40"/>
          <p:cNvGraphicFramePr/>
          <p:nvPr/>
        </p:nvGraphicFramePr>
        <p:xfrm>
          <a:off x="6835625" y="4098925"/>
          <a:ext cx="2134475" cy="877315"/>
        </p:xfrm>
        <a:graphic>
          <a:graphicData uri="http://schemas.openxmlformats.org/drawingml/2006/table">
            <a:tbl>
              <a:tblPr>
                <a:noFill/>
                <a:tableStyleId>{BCD0407A-8ECC-4D0F-8610-51561C86E1F5}</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DECLARE THE OBJECTIVE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65" name="Google Shape;265;p40"/>
          <p:cNvGraphicFramePr/>
          <p:nvPr/>
        </p:nvGraphicFramePr>
        <p:xfrm>
          <a:off x="7603350" y="229425"/>
          <a:ext cx="1224575" cy="350490"/>
        </p:xfrm>
        <a:graphic>
          <a:graphicData uri="http://schemas.openxmlformats.org/drawingml/2006/table">
            <a:tbl>
              <a:tblPr>
                <a:noFill/>
                <a:tableStyleId>{BCD0407A-8ECC-4D0F-8610-51561C86E1F5}</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66" name="Google Shape;266;p40"/>
          <p:cNvGraphicFramePr/>
          <p:nvPr/>
        </p:nvGraphicFramePr>
        <p:xfrm>
          <a:off x="7603350" y="738925"/>
          <a:ext cx="1224575" cy="350490"/>
        </p:xfrm>
        <a:graphic>
          <a:graphicData uri="http://schemas.openxmlformats.org/drawingml/2006/table">
            <a:tbl>
              <a:tblPr>
                <a:noFill/>
                <a:tableStyleId>{BCD0407A-8ECC-4D0F-8610-51561C86E1F5}</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
        <p:nvSpPr>
          <p:cNvPr id="267" name="Google Shape;267;p40"/>
          <p:cNvSpPr txBox="1"/>
          <p:nvPr/>
        </p:nvSpPr>
        <p:spPr>
          <a:xfrm>
            <a:off x="532075" y="2768300"/>
            <a:ext cx="6232200" cy="2162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Century Gothic"/>
              <a:buChar char="●"/>
            </a:pPr>
            <a:r>
              <a:rPr lang="en-GB" sz="2000">
                <a:solidFill>
                  <a:schemeClr val="dk1"/>
                </a:solidFill>
                <a:latin typeface="Century Gothic"/>
                <a:ea typeface="Century Gothic"/>
                <a:cs typeface="Century Gothic"/>
                <a:sym typeface="Century Gothic"/>
              </a:rPr>
              <a:t>We will define orbit.</a:t>
            </a:r>
            <a:endParaRPr sz="2000">
              <a:solidFill>
                <a:schemeClr val="dk1"/>
              </a:solidFill>
              <a:latin typeface="Century Gothic"/>
              <a:ea typeface="Century Gothic"/>
              <a:cs typeface="Century Gothic"/>
              <a:sym typeface="Century Gothic"/>
            </a:endParaRPr>
          </a:p>
          <a:p>
            <a:pPr marL="457200" lvl="0" indent="-355600" algn="l" rtl="0">
              <a:lnSpc>
                <a:spcPct val="115000"/>
              </a:lnSpc>
              <a:spcBef>
                <a:spcPts val="0"/>
              </a:spcBef>
              <a:spcAft>
                <a:spcPts val="0"/>
              </a:spcAft>
              <a:buClr>
                <a:schemeClr val="dk1"/>
              </a:buClr>
              <a:buSzPts val="2000"/>
              <a:buFont typeface="Century Gothic"/>
              <a:buChar char="●"/>
            </a:pPr>
            <a:r>
              <a:rPr lang="en-GB" sz="2000">
                <a:solidFill>
                  <a:schemeClr val="dk1"/>
                </a:solidFill>
                <a:latin typeface="Century Gothic"/>
                <a:ea typeface="Century Gothic"/>
                <a:cs typeface="Century Gothic"/>
                <a:sym typeface="Century Gothic"/>
              </a:rPr>
              <a:t>We will describe the orbit of Earth around the sun.</a:t>
            </a:r>
            <a:endParaRPr sz="2000">
              <a:solidFill>
                <a:schemeClr val="dk1"/>
              </a:solidFill>
              <a:latin typeface="Century Gothic"/>
              <a:ea typeface="Century Gothic"/>
              <a:cs typeface="Century Gothic"/>
              <a:sym typeface="Century Gothic"/>
            </a:endParaRPr>
          </a:p>
          <a:p>
            <a:pPr marL="457200" lvl="0" indent="-355600" algn="l" rtl="0">
              <a:lnSpc>
                <a:spcPct val="115000"/>
              </a:lnSpc>
              <a:spcBef>
                <a:spcPts val="0"/>
              </a:spcBef>
              <a:spcAft>
                <a:spcPts val="0"/>
              </a:spcAft>
              <a:buClr>
                <a:schemeClr val="dk1"/>
              </a:buClr>
              <a:buSzPts val="2000"/>
              <a:buFont typeface="Century Gothic"/>
              <a:buChar char="●"/>
            </a:pPr>
            <a:r>
              <a:rPr lang="en-GB" sz="2000">
                <a:solidFill>
                  <a:schemeClr val="dk1"/>
                </a:solidFill>
                <a:latin typeface="Century Gothic"/>
                <a:ea typeface="Century Gothic"/>
                <a:cs typeface="Century Gothic"/>
                <a:sym typeface="Century Gothic"/>
              </a:rPr>
              <a:t>We will describe the orbit of the moon around the Earth. </a:t>
            </a:r>
            <a:endParaRPr sz="2000">
              <a:solidFill>
                <a:schemeClr val="dk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body" idx="1"/>
          </p:nvPr>
        </p:nvSpPr>
        <p:spPr>
          <a:xfrm>
            <a:off x="368000" y="117100"/>
            <a:ext cx="8555700" cy="28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This diagram shows the rotation of each planet.</a:t>
            </a:r>
            <a:endParaRPr sz="2400"/>
          </a:p>
          <a:p>
            <a:pPr marL="457200" lvl="0" indent="-381000" algn="l" rtl="0">
              <a:spcBef>
                <a:spcPts val="1600"/>
              </a:spcBef>
              <a:spcAft>
                <a:spcPts val="0"/>
              </a:spcAft>
              <a:buSzPts val="2400"/>
              <a:buAutoNum type="arabicPeriod"/>
            </a:pPr>
            <a:r>
              <a:rPr lang="en-GB" sz="2400"/>
              <a:t>What planet has the fastest rotation?</a:t>
            </a:r>
            <a:endParaRPr sz="2400"/>
          </a:p>
          <a:p>
            <a:pPr marL="457200" lvl="0" indent="-381000" algn="l" rtl="0">
              <a:spcBef>
                <a:spcPts val="0"/>
              </a:spcBef>
              <a:spcAft>
                <a:spcPts val="0"/>
              </a:spcAft>
              <a:buSzPts val="2400"/>
              <a:buAutoNum type="arabicPeriod"/>
            </a:pPr>
            <a:r>
              <a:rPr lang="en-GB" sz="2400"/>
              <a:t>What planet has the longest rotation?</a:t>
            </a:r>
            <a:endParaRPr sz="2400"/>
          </a:p>
          <a:p>
            <a:pPr marL="457200" lvl="0" indent="-381000" algn="l" rtl="0">
              <a:spcBef>
                <a:spcPts val="0"/>
              </a:spcBef>
              <a:spcAft>
                <a:spcPts val="0"/>
              </a:spcAft>
              <a:buSzPts val="2400"/>
              <a:buAutoNum type="arabicPeriod"/>
            </a:pPr>
            <a:r>
              <a:rPr lang="en-GB" sz="2400"/>
              <a:t>True or false: day length is the same on Jupiter and Saturn? </a:t>
            </a:r>
            <a:endParaRPr sz="2400"/>
          </a:p>
        </p:txBody>
      </p:sp>
      <p:pic>
        <p:nvPicPr>
          <p:cNvPr id="139" name="Google Shape;139;p24"/>
          <p:cNvPicPr preferRelativeResize="0"/>
          <p:nvPr/>
        </p:nvPicPr>
        <p:blipFill>
          <a:blip r:embed="rId3">
            <a:alphaModFix/>
          </a:blip>
          <a:stretch>
            <a:fillRect/>
          </a:stretch>
        </p:blipFill>
        <p:spPr>
          <a:xfrm>
            <a:off x="3101250" y="2149400"/>
            <a:ext cx="5602974" cy="280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ROTATION </a:t>
            </a:r>
            <a:endParaRPr sz="4800"/>
          </a:p>
          <a:p>
            <a:pPr marL="0" lvl="0" indent="0" algn="l" rtl="0">
              <a:spcBef>
                <a:spcPts val="0"/>
              </a:spcBef>
              <a:spcAft>
                <a:spcPts val="0"/>
              </a:spcAft>
              <a:buNone/>
            </a:pPr>
            <a:r>
              <a:rPr lang="en-GB" sz="4800">
                <a:solidFill>
                  <a:srgbClr val="0B5394"/>
                </a:solidFill>
              </a:rPr>
              <a:t>SPINNING AROUND A POINT</a:t>
            </a:r>
            <a:endParaRPr sz="4800">
              <a:solidFill>
                <a:srgbClr val="0B539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AXIS</a:t>
            </a:r>
            <a:endParaRPr sz="4800"/>
          </a:p>
          <a:p>
            <a:pPr marL="0" lvl="0" indent="0" algn="r" rtl="0">
              <a:spcBef>
                <a:spcPts val="0"/>
              </a:spcBef>
              <a:spcAft>
                <a:spcPts val="0"/>
              </a:spcAft>
              <a:buNone/>
            </a:pPr>
            <a:r>
              <a:rPr lang="en-GB" sz="3600">
                <a:solidFill>
                  <a:srgbClr val="0B5394"/>
                </a:solidFill>
              </a:rPr>
              <a:t>IMAGINARY LINE OF ROTATION</a:t>
            </a:r>
            <a:endParaRPr sz="3600">
              <a:solidFill>
                <a:srgbClr val="0B539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SOLAR SYSTEM</a:t>
            </a:r>
            <a:endParaRPr sz="4800"/>
          </a:p>
          <a:p>
            <a:pPr marL="0" lvl="0" indent="0" algn="r" rtl="0">
              <a:spcBef>
                <a:spcPts val="0"/>
              </a:spcBef>
              <a:spcAft>
                <a:spcPts val="1600"/>
              </a:spcAft>
              <a:buNone/>
            </a:pPr>
            <a:r>
              <a:rPr lang="en-GB" sz="4800">
                <a:solidFill>
                  <a:srgbClr val="0B5394"/>
                </a:solidFill>
              </a:rPr>
              <a:t>STAR AND SURROUNDING OBJECTS</a:t>
            </a:r>
            <a:endParaRPr sz="4800">
              <a:solidFill>
                <a:srgbClr val="0B539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SATELLITE</a:t>
            </a:r>
            <a:endParaRPr sz="4800"/>
          </a:p>
          <a:p>
            <a:pPr marL="0" lvl="0" indent="0" algn="r" rtl="0">
              <a:spcBef>
                <a:spcPts val="0"/>
              </a:spcBef>
              <a:spcAft>
                <a:spcPts val="1600"/>
              </a:spcAft>
              <a:buNone/>
            </a:pPr>
            <a:r>
              <a:rPr lang="en-GB" sz="4800">
                <a:solidFill>
                  <a:srgbClr val="0B5394"/>
                </a:solidFill>
              </a:rPr>
              <a:t>NATURAL BODY CIRCLING A PLANET</a:t>
            </a:r>
            <a:endParaRPr sz="4800">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9"/>
          <p:cNvPicPr preferRelativeResize="0"/>
          <p:nvPr/>
        </p:nvPicPr>
        <p:blipFill>
          <a:blip r:embed="rId3">
            <a:alphaModFix/>
          </a:blip>
          <a:stretch>
            <a:fillRect/>
          </a:stretch>
        </p:blipFill>
        <p:spPr>
          <a:xfrm>
            <a:off x="1127300" y="1706125"/>
            <a:ext cx="2884449" cy="2884449"/>
          </a:xfrm>
          <a:prstGeom prst="rect">
            <a:avLst/>
          </a:prstGeom>
          <a:noFill/>
          <a:ln>
            <a:noFill/>
          </a:ln>
        </p:spPr>
      </p:pic>
      <p:graphicFrame>
        <p:nvGraphicFramePr>
          <p:cNvPr id="165" name="Google Shape;165;p29"/>
          <p:cNvGraphicFramePr/>
          <p:nvPr/>
        </p:nvGraphicFramePr>
        <p:xfrm>
          <a:off x="4239950" y="2701100"/>
          <a:ext cx="3534950" cy="1584840"/>
        </p:xfrm>
        <a:graphic>
          <a:graphicData uri="http://schemas.openxmlformats.org/drawingml/2006/table">
            <a:tbl>
              <a:tblPr>
                <a:noFill/>
                <a:tableStyleId>{BCD0407A-8ECC-4D0F-8610-51561C86E1F5}</a:tableStyleId>
              </a:tblPr>
              <a:tblGrid>
                <a:gridCol w="1140525">
                  <a:extLst>
                    <a:ext uri="{9D8B030D-6E8A-4147-A177-3AD203B41FA5}">
                      <a16:colId xmlns:a16="http://schemas.microsoft.com/office/drawing/2014/main" val="20000"/>
                    </a:ext>
                  </a:extLst>
                </a:gridCol>
                <a:gridCol w="23944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b="1">
                          <a:latin typeface="Century Gothic"/>
                          <a:ea typeface="Century Gothic"/>
                          <a:cs typeface="Century Gothic"/>
                          <a:sym typeface="Century Gothic"/>
                        </a:rPr>
                        <a:t>Object</a:t>
                      </a:r>
                      <a:endParaRPr b="1">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b="1">
                          <a:latin typeface="Century Gothic"/>
                          <a:ea typeface="Century Gothic"/>
                          <a:cs typeface="Century Gothic"/>
                          <a:sym typeface="Century Gothic"/>
                        </a:rPr>
                        <a:t>Rotation time</a:t>
                      </a:r>
                      <a:endParaRPr b="1">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latin typeface="Century Gothic"/>
                          <a:ea typeface="Century Gothic"/>
                          <a:cs typeface="Century Gothic"/>
                          <a:sym typeface="Century Gothic"/>
                        </a:rPr>
                        <a:t>Earth</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1 day (24 hours)</a:t>
                      </a: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latin typeface="Century Gothic"/>
                          <a:ea typeface="Century Gothic"/>
                          <a:cs typeface="Century Gothic"/>
                          <a:sym typeface="Century Gothic"/>
                        </a:rPr>
                        <a:t>Moon</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27 days</a:t>
                      </a: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latin typeface="Century Gothic"/>
                          <a:ea typeface="Century Gothic"/>
                          <a:cs typeface="Century Gothic"/>
                          <a:sym typeface="Century Gothic"/>
                        </a:rPr>
                        <a:t>Sun</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24.5 days</a:t>
                      </a: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bl>
          </a:graphicData>
        </a:graphic>
      </p:graphicFrame>
      <p:sp>
        <p:nvSpPr>
          <p:cNvPr id="166" name="Google Shape;166;p29"/>
          <p:cNvSpPr txBox="1"/>
          <p:nvPr/>
        </p:nvSpPr>
        <p:spPr>
          <a:xfrm>
            <a:off x="526900" y="526900"/>
            <a:ext cx="8070600" cy="15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Century Gothic"/>
                <a:ea typeface="Century Gothic"/>
                <a:cs typeface="Century Gothic"/>
                <a:sym typeface="Century Gothic"/>
              </a:rPr>
              <a:t>Why do the Earth, moon and sun have different rotation times? </a:t>
            </a:r>
            <a:endParaRPr sz="2400">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3600"/>
              <a:t>We will compare the orbit times of the Earth and the moon.</a:t>
            </a:r>
            <a:endParaRPr sz="3600"/>
          </a:p>
        </p:txBody>
      </p:sp>
      <p:graphicFrame>
        <p:nvGraphicFramePr>
          <p:cNvPr id="172" name="Google Shape;172;p30"/>
          <p:cNvGraphicFramePr/>
          <p:nvPr/>
        </p:nvGraphicFramePr>
        <p:xfrm>
          <a:off x="6835625" y="4098925"/>
          <a:ext cx="2134475" cy="877315"/>
        </p:xfrm>
        <a:graphic>
          <a:graphicData uri="http://schemas.openxmlformats.org/drawingml/2006/table">
            <a:tbl>
              <a:tblPr>
                <a:noFill/>
                <a:tableStyleId>{BCD0407A-8ECC-4D0F-8610-51561C86E1F5}</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DECLARE THE OBJECTIVE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73" name="Google Shape;173;p30"/>
          <p:cNvGraphicFramePr/>
          <p:nvPr/>
        </p:nvGraphicFramePr>
        <p:xfrm>
          <a:off x="7603350" y="229425"/>
          <a:ext cx="1224575" cy="350490"/>
        </p:xfrm>
        <a:graphic>
          <a:graphicData uri="http://schemas.openxmlformats.org/drawingml/2006/table">
            <a:tbl>
              <a:tblPr>
                <a:noFill/>
                <a:tableStyleId>{BCD0407A-8ECC-4D0F-8610-51561C86E1F5}</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74" name="Google Shape;174;p30"/>
          <p:cNvGraphicFramePr/>
          <p:nvPr/>
        </p:nvGraphicFramePr>
        <p:xfrm>
          <a:off x="7603350" y="738925"/>
          <a:ext cx="1224575" cy="350490"/>
        </p:xfrm>
        <a:graphic>
          <a:graphicData uri="http://schemas.openxmlformats.org/drawingml/2006/table">
            <a:tbl>
              <a:tblPr>
                <a:noFill/>
                <a:tableStyleId>{BCD0407A-8ECC-4D0F-8610-51561C86E1F5}</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
        <p:nvSpPr>
          <p:cNvPr id="175" name="Google Shape;175;p30"/>
          <p:cNvSpPr txBox="1"/>
          <p:nvPr/>
        </p:nvSpPr>
        <p:spPr>
          <a:xfrm>
            <a:off x="532075" y="2768300"/>
            <a:ext cx="6232200" cy="2162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Century Gothic"/>
              <a:buChar char="●"/>
            </a:pPr>
            <a:r>
              <a:rPr lang="en-GB" sz="2000">
                <a:solidFill>
                  <a:schemeClr val="dk1"/>
                </a:solidFill>
                <a:latin typeface="Century Gothic"/>
                <a:ea typeface="Century Gothic"/>
                <a:cs typeface="Century Gothic"/>
                <a:sym typeface="Century Gothic"/>
              </a:rPr>
              <a:t>We will define orbit.</a:t>
            </a:r>
            <a:endParaRPr sz="2000">
              <a:solidFill>
                <a:schemeClr val="dk1"/>
              </a:solidFill>
              <a:latin typeface="Century Gothic"/>
              <a:ea typeface="Century Gothic"/>
              <a:cs typeface="Century Gothic"/>
              <a:sym typeface="Century Gothic"/>
            </a:endParaRPr>
          </a:p>
          <a:p>
            <a:pPr marL="457200" lvl="0" indent="-355600" algn="l" rtl="0">
              <a:lnSpc>
                <a:spcPct val="115000"/>
              </a:lnSpc>
              <a:spcBef>
                <a:spcPts val="0"/>
              </a:spcBef>
              <a:spcAft>
                <a:spcPts val="0"/>
              </a:spcAft>
              <a:buClr>
                <a:schemeClr val="dk1"/>
              </a:buClr>
              <a:buSzPts val="2000"/>
              <a:buFont typeface="Century Gothic"/>
              <a:buChar char="●"/>
            </a:pPr>
            <a:r>
              <a:rPr lang="en-GB" sz="2000">
                <a:solidFill>
                  <a:schemeClr val="dk1"/>
                </a:solidFill>
                <a:latin typeface="Century Gothic"/>
                <a:ea typeface="Century Gothic"/>
                <a:cs typeface="Century Gothic"/>
                <a:sym typeface="Century Gothic"/>
              </a:rPr>
              <a:t>We will describe the orbit of Earth around the sun.</a:t>
            </a:r>
            <a:endParaRPr sz="2000">
              <a:solidFill>
                <a:schemeClr val="dk1"/>
              </a:solidFill>
              <a:latin typeface="Century Gothic"/>
              <a:ea typeface="Century Gothic"/>
              <a:cs typeface="Century Gothic"/>
              <a:sym typeface="Century Gothic"/>
            </a:endParaRPr>
          </a:p>
          <a:p>
            <a:pPr marL="457200" lvl="0" indent="-355600" algn="l" rtl="0">
              <a:lnSpc>
                <a:spcPct val="115000"/>
              </a:lnSpc>
              <a:spcBef>
                <a:spcPts val="0"/>
              </a:spcBef>
              <a:spcAft>
                <a:spcPts val="0"/>
              </a:spcAft>
              <a:buClr>
                <a:schemeClr val="dk1"/>
              </a:buClr>
              <a:buSzPts val="2000"/>
              <a:buFont typeface="Century Gothic"/>
              <a:buChar char="●"/>
            </a:pPr>
            <a:r>
              <a:rPr lang="en-GB" sz="2000">
                <a:solidFill>
                  <a:schemeClr val="dk1"/>
                </a:solidFill>
                <a:latin typeface="Century Gothic"/>
                <a:ea typeface="Century Gothic"/>
                <a:cs typeface="Century Gothic"/>
                <a:sym typeface="Century Gothic"/>
              </a:rPr>
              <a:t>We will describe the orbit of the moon around the Earth. </a:t>
            </a:r>
            <a:endParaRPr sz="2000">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txBox="1">
            <a:spLocks noGrp="1"/>
          </p:cNvSpPr>
          <p:nvPr>
            <p:ph type="body" idx="2"/>
          </p:nvPr>
        </p:nvSpPr>
        <p:spPr>
          <a:xfrm>
            <a:off x="401450" y="727250"/>
            <a:ext cx="6404100" cy="40656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All the planets in the solar system move around the sun because of gravity. </a:t>
            </a:r>
            <a:endParaRPr/>
          </a:p>
          <a:p>
            <a:pPr marL="0" lvl="0" indent="0" algn="l" rtl="0">
              <a:spcBef>
                <a:spcPts val="1600"/>
              </a:spcBef>
              <a:spcAft>
                <a:spcPts val="1600"/>
              </a:spcAft>
              <a:buNone/>
            </a:pPr>
            <a:r>
              <a:rPr lang="en-GB"/>
              <a:t>What shape describes how planets move around the sun?</a:t>
            </a:r>
            <a:endParaRPr/>
          </a:p>
        </p:txBody>
      </p:sp>
      <p:sp>
        <p:nvSpPr>
          <p:cNvPr id="181" name="Google Shape;181;p3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600">
                <a:solidFill>
                  <a:schemeClr val="lt1"/>
                </a:solidFill>
              </a:rPr>
              <a:t>We will compare the orbit times of the Earth and the moon.</a:t>
            </a:r>
            <a:endParaRPr sz="1600"/>
          </a:p>
        </p:txBody>
      </p:sp>
      <p:graphicFrame>
        <p:nvGraphicFramePr>
          <p:cNvPr id="182" name="Google Shape;182;p31"/>
          <p:cNvGraphicFramePr/>
          <p:nvPr/>
        </p:nvGraphicFramePr>
        <p:xfrm>
          <a:off x="6643330" y="1253013"/>
          <a:ext cx="2134475" cy="1036260"/>
        </p:xfrm>
        <a:graphic>
          <a:graphicData uri="http://schemas.openxmlformats.org/drawingml/2006/table">
            <a:tbl>
              <a:tblPr>
                <a:noFill/>
                <a:tableStyleId>{BCD0407A-8ECC-4D0F-8610-51561C86E1F5}</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 Planets move around the sun.</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83" name="Google Shape;183;p31" descr="Solar System Video showing the 8 planets of the Solar System orbiting the Sun. As we move out from Mercury, Venus, Earth and Mars, towards the gas giant planets of the outer Solar System, each of the planets take longer to orbit the sun.&#10;&#10;The planets in order of size are;&#10;&#10;Mercury&#10;Mars&#10;Venus&#10;Earth&#10;Neptune&#10;Uranus&#10;Saturn&#10;Jupiter&#10;&#10;When listed in terms of distance from the Sun, the order is as follows;&#10;&#10;Mercury&#10;Venus&#10;Earth&#10;Mars&#10;Jupiter&#10;Saturn&#10;Uranus&#10;Neptune.&#10;&#10;All of the planets orbit the Sun in an anti-clockwise direction. Most also rotate on their axis in an anti-clockwise direction. The exceptions to this rule are;&#10;&#10;Uranus - Which rotates on it's end like a bowling ball&#10;&#10;Venus - Which rotates clockwise, but very slowly. &#10;&#10;Venus rotates so slowly that a day on planet Venus is longer than a year!&#10;&#10;The planet with the fastest rotation in Jupiter, which rotates every 10 hours. So fast that it causes the planet to flatten out a little.&#10;&#10;In this Solar System video, the distance between the planets is not to scale. In the real Solar System the distances are vast.&#10;&#10;The size of the planets in this Solar System video is also just an indication of their relative size. In reality Jupiter is many more times the size of the Earth.&#10;&#10;The planets would also not create shadows on each other as they do in this video.&#10;&#10;Other bodies that exist in the Solar System but are not included in this Solar System video include, The Dwarf Planets (of which Pluto is one), The asteroid belt (which sits between the orbit of Mars and Jupiter), and the Ort Cloud (which sits beyond the orbit of Neptune)&#10;&#10;I hope you find this Solar System useful. Feel free to use it for educational purposes in your classroom when teaching kids about the Solar System.&#10;&#10;https://www.youtube.com/channel/UCQtgHVNwOxGOdI488228D-g &#10;&#10;https://www.youtube.com/results?search_query=darby+raddon" title="Solar System Video">
            <a:hlinkClick r:id="rId3"/>
          </p:cNvPr>
          <p:cNvPicPr preferRelativeResize="0"/>
          <p:nvPr/>
        </p:nvPicPr>
        <p:blipFill>
          <a:blip r:embed="rId4">
            <a:alphaModFix/>
          </a:blip>
          <a:stretch>
            <a:fillRect/>
          </a:stretch>
        </p:blipFill>
        <p:spPr>
          <a:xfrm>
            <a:off x="2062325" y="2084800"/>
            <a:ext cx="3844600" cy="28834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LengthInSeconds xmlns="8f659357-f805-491c-ad0b-5621b2de6466" xsi:nil="true"/>
    <SharedWithUsers xmlns="d5c732d2-f217-444a-91d8-37c5714ca695">
      <UserInfo>
        <DisplayName/>
        <AccountId xsi:nil="true"/>
        <AccountType/>
      </UserInfo>
    </SharedWithUsers>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ED4FD0-5C76-41DC-B4DB-6A5346843FE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9EDC152-F154-465B-925A-14639DC597A5}">
  <ds:schemaRefs>
    <ds:schemaRef ds:uri="http://schemas.microsoft.com/sharepoint/v3/contenttype/forms"/>
  </ds:schemaRefs>
</ds:datastoreItem>
</file>

<file path=customXml/itemProps3.xml><?xml version="1.0" encoding="utf-8"?>
<ds:datastoreItem xmlns:ds="http://schemas.openxmlformats.org/officeDocument/2006/customXml" ds:itemID="{B657C204-703F-403D-B7AF-A1BE65DDCE64}"/>
</file>

<file path=docProps/app.xml><?xml version="1.0" encoding="utf-8"?>
<Properties xmlns="http://schemas.openxmlformats.org/officeDocument/2006/extended-properties" xmlns:vt="http://schemas.openxmlformats.org/officeDocument/2006/docPropsVTypes">
  <TotalTime>271</TotalTime>
  <Words>1303</Words>
  <Application>Microsoft Office PowerPoint</Application>
  <PresentationFormat>On-screen Show (16:9)</PresentationFormat>
  <Paragraphs>140</Paragraphs>
  <Slides>18</Slides>
  <Notes>18</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18</vt:i4>
      </vt:variant>
    </vt:vector>
  </HeadingPairs>
  <TitlesOfParts>
    <vt:vector size="22" baseType="lpstr">
      <vt:lpstr>Century Gothic</vt:lpstr>
      <vt:lpstr>Arial</vt:lpstr>
      <vt:lpstr>Simple Light</vt:lpstr>
      <vt:lpstr>ASC EDI Template</vt:lpstr>
      <vt:lpstr>REVOLUTIONS</vt:lpstr>
      <vt:lpstr>PowerPoint Presentation</vt:lpstr>
      <vt:lpstr>PowerPoint Presentation</vt:lpstr>
      <vt:lpstr>PowerPoint Presentation</vt:lpstr>
      <vt:lpstr>PowerPoint Presentation</vt:lpstr>
      <vt:lpstr>PowerPoint Presentation</vt:lpstr>
      <vt:lpstr>PowerPoint Presentation</vt:lpstr>
      <vt:lpstr>We will compare the orbit times of the Earth and the moon.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compare the orbit times of the Earth and the moon.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REVOLUTIONS</dc:title>
  <cp:lastModifiedBy>AGNEW Tiela [Southern River College]</cp:lastModifiedBy>
  <cp:revision>2</cp:revision>
  <dcterms:modified xsi:type="dcterms:W3CDTF">2022-08-17T12:50:07Z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xd_ProgID">
    <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bool>false</vt:bool>
  </property>
</Properties>
</file>